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4" r:id="rId4"/>
    <p:sldId id="280" r:id="rId5"/>
    <p:sldId id="265" r:id="rId6"/>
    <p:sldId id="272" r:id="rId7"/>
    <p:sldId id="273" r:id="rId8"/>
    <p:sldId id="274" r:id="rId9"/>
    <p:sldId id="275" r:id="rId10"/>
    <p:sldId id="278" r:id="rId11"/>
    <p:sldId id="282" r:id="rId12"/>
    <p:sldId id="283" r:id="rId13"/>
    <p:sldId id="284" r:id="rId14"/>
    <p:sldId id="285" r:id="rId15"/>
    <p:sldId id="286" r:id="rId16"/>
    <p:sldId id="287" r:id="rId17"/>
    <p:sldId id="288" r:id="rId18"/>
    <p:sldId id="289" r:id="rId19"/>
    <p:sldId id="290" r:id="rId20"/>
    <p:sldId id="291" r:id="rId21"/>
    <p:sldId id="292" r:id="rId2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4A03"/>
    <a:srgbClr val="604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9281FC93-1410-4C16-AF3F-00E1228E1B30}"/>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DDD9F390-3C8E-41CF-8E1D-09C5F7371756}"/>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75EC7452-5EB9-4084-97E2-51CACE236BEB}"/>
              </a:ext>
            </a:extLst>
          </p:cNvPr>
          <p:cNvSpPr>
            <a:spLocks noGrp="1" noChangeArrowheads="1"/>
          </p:cNvSpPr>
          <p:nvPr>
            <p:ph type="sldNum" sz="quarter" idx="12"/>
          </p:nvPr>
        </p:nvSpPr>
        <p:spPr>
          <a:ln/>
        </p:spPr>
        <p:txBody>
          <a:bodyPr/>
          <a:lstStyle>
            <a:lvl1pPr>
              <a:defRPr/>
            </a:lvl1pPr>
          </a:lstStyle>
          <a:p>
            <a:pPr>
              <a:defRPr/>
            </a:pPr>
            <a:fld id="{4E8E90EA-3525-4A84-81D2-6C958012B402}" type="slidenum">
              <a:rPr lang="es-ES" altLang="en-US"/>
              <a:pPr>
                <a:defRPr/>
              </a:pPr>
              <a:t>‹#›</a:t>
            </a:fld>
            <a:endParaRPr lang="es-ES" altLang="en-US"/>
          </a:p>
        </p:txBody>
      </p:sp>
    </p:spTree>
    <p:extLst>
      <p:ext uri="{BB962C8B-B14F-4D97-AF65-F5344CB8AC3E}">
        <p14:creationId xmlns:p14="http://schemas.microsoft.com/office/powerpoint/2010/main" val="1981842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310D349-F45F-4F1A-BB59-E73F744F09E9}"/>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3E49909B-D185-41A9-9B8B-73A4E778E06C}"/>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2360515E-A0F7-429A-97B9-239BD924481F}"/>
              </a:ext>
            </a:extLst>
          </p:cNvPr>
          <p:cNvSpPr>
            <a:spLocks noGrp="1" noChangeArrowheads="1"/>
          </p:cNvSpPr>
          <p:nvPr>
            <p:ph type="sldNum" sz="quarter" idx="12"/>
          </p:nvPr>
        </p:nvSpPr>
        <p:spPr>
          <a:ln/>
        </p:spPr>
        <p:txBody>
          <a:bodyPr/>
          <a:lstStyle>
            <a:lvl1pPr>
              <a:defRPr/>
            </a:lvl1pPr>
          </a:lstStyle>
          <a:p>
            <a:pPr>
              <a:defRPr/>
            </a:pPr>
            <a:fld id="{773C86DE-DD79-4B46-AF90-00A8E7789FB6}" type="slidenum">
              <a:rPr lang="es-ES" altLang="en-US"/>
              <a:pPr>
                <a:defRPr/>
              </a:pPr>
              <a:t>‹#›</a:t>
            </a:fld>
            <a:endParaRPr lang="es-ES" altLang="en-US"/>
          </a:p>
        </p:txBody>
      </p:sp>
    </p:spTree>
    <p:extLst>
      <p:ext uri="{BB962C8B-B14F-4D97-AF65-F5344CB8AC3E}">
        <p14:creationId xmlns:p14="http://schemas.microsoft.com/office/powerpoint/2010/main" val="360998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1C6620-D42A-4884-9FA8-8FB2CD440656}"/>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45D4620A-0349-4CA8-A605-B7773FC99C71}"/>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27D00836-5738-4085-9EED-9F0AC3EE8D5C}"/>
              </a:ext>
            </a:extLst>
          </p:cNvPr>
          <p:cNvSpPr>
            <a:spLocks noGrp="1" noChangeArrowheads="1"/>
          </p:cNvSpPr>
          <p:nvPr>
            <p:ph type="sldNum" sz="quarter" idx="12"/>
          </p:nvPr>
        </p:nvSpPr>
        <p:spPr>
          <a:ln/>
        </p:spPr>
        <p:txBody>
          <a:bodyPr/>
          <a:lstStyle>
            <a:lvl1pPr>
              <a:defRPr/>
            </a:lvl1pPr>
          </a:lstStyle>
          <a:p>
            <a:pPr>
              <a:defRPr/>
            </a:pPr>
            <a:fld id="{8E9C7D4A-5A53-4231-91FA-258C4B31C842}" type="slidenum">
              <a:rPr lang="es-ES" altLang="en-US"/>
              <a:pPr>
                <a:defRPr/>
              </a:pPr>
              <a:t>‹#›</a:t>
            </a:fld>
            <a:endParaRPr lang="es-ES" altLang="en-US"/>
          </a:p>
        </p:txBody>
      </p:sp>
    </p:spTree>
    <p:extLst>
      <p:ext uri="{BB962C8B-B14F-4D97-AF65-F5344CB8AC3E}">
        <p14:creationId xmlns:p14="http://schemas.microsoft.com/office/powerpoint/2010/main" val="2452654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E0B6871-1464-4255-9211-B016B1D17BCC}"/>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DD65D7FB-61AA-413B-9952-C76BD6D0015A}"/>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5CBC4916-B730-4CB5-AE85-F3B29B1D0F2C}"/>
              </a:ext>
            </a:extLst>
          </p:cNvPr>
          <p:cNvSpPr>
            <a:spLocks noGrp="1" noChangeArrowheads="1"/>
          </p:cNvSpPr>
          <p:nvPr>
            <p:ph type="sldNum" sz="quarter" idx="12"/>
          </p:nvPr>
        </p:nvSpPr>
        <p:spPr>
          <a:ln/>
        </p:spPr>
        <p:txBody>
          <a:bodyPr/>
          <a:lstStyle>
            <a:lvl1pPr>
              <a:defRPr/>
            </a:lvl1pPr>
          </a:lstStyle>
          <a:p>
            <a:pPr>
              <a:defRPr/>
            </a:pPr>
            <a:fld id="{6A92136F-6C2C-417F-9341-B445C51DE9BA}" type="slidenum">
              <a:rPr lang="es-ES" altLang="en-US"/>
              <a:pPr>
                <a:defRPr/>
              </a:pPr>
              <a:t>‹#›</a:t>
            </a:fld>
            <a:endParaRPr lang="es-ES" altLang="en-US"/>
          </a:p>
        </p:txBody>
      </p:sp>
    </p:spTree>
    <p:extLst>
      <p:ext uri="{BB962C8B-B14F-4D97-AF65-F5344CB8AC3E}">
        <p14:creationId xmlns:p14="http://schemas.microsoft.com/office/powerpoint/2010/main" val="265962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7A81FED-AF9A-4F45-A9B9-B642C03103DD}"/>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60380A26-1803-4DA1-A5BB-C29F35687FA1}"/>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D1D85402-9097-470B-9644-CCFA5C28E9D6}"/>
              </a:ext>
            </a:extLst>
          </p:cNvPr>
          <p:cNvSpPr>
            <a:spLocks noGrp="1" noChangeArrowheads="1"/>
          </p:cNvSpPr>
          <p:nvPr>
            <p:ph type="sldNum" sz="quarter" idx="12"/>
          </p:nvPr>
        </p:nvSpPr>
        <p:spPr>
          <a:ln/>
        </p:spPr>
        <p:txBody>
          <a:bodyPr/>
          <a:lstStyle>
            <a:lvl1pPr>
              <a:defRPr/>
            </a:lvl1pPr>
          </a:lstStyle>
          <a:p>
            <a:pPr>
              <a:defRPr/>
            </a:pPr>
            <a:fld id="{C85BD669-049A-44A8-B26B-8B88B5FC1C1B}" type="slidenum">
              <a:rPr lang="es-ES" altLang="en-US"/>
              <a:pPr>
                <a:defRPr/>
              </a:pPr>
              <a:t>‹#›</a:t>
            </a:fld>
            <a:endParaRPr lang="es-ES" altLang="en-US"/>
          </a:p>
        </p:txBody>
      </p:sp>
    </p:spTree>
    <p:extLst>
      <p:ext uri="{BB962C8B-B14F-4D97-AF65-F5344CB8AC3E}">
        <p14:creationId xmlns:p14="http://schemas.microsoft.com/office/powerpoint/2010/main" val="359155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16954F7-75D9-4A14-B1CE-35828CF0D336}"/>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02D101AD-CFDC-4284-A23A-3AFBD0C33593}"/>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5446EF50-43D3-44BC-8453-18BB640CC547}"/>
              </a:ext>
            </a:extLst>
          </p:cNvPr>
          <p:cNvSpPr>
            <a:spLocks noGrp="1" noChangeArrowheads="1"/>
          </p:cNvSpPr>
          <p:nvPr>
            <p:ph type="sldNum" sz="quarter" idx="12"/>
          </p:nvPr>
        </p:nvSpPr>
        <p:spPr>
          <a:ln/>
        </p:spPr>
        <p:txBody>
          <a:bodyPr/>
          <a:lstStyle>
            <a:lvl1pPr>
              <a:defRPr/>
            </a:lvl1pPr>
          </a:lstStyle>
          <a:p>
            <a:pPr>
              <a:defRPr/>
            </a:pPr>
            <a:fld id="{357CE02D-5DF0-4745-8961-403136BC2A9F}" type="slidenum">
              <a:rPr lang="es-ES" altLang="en-US"/>
              <a:pPr>
                <a:defRPr/>
              </a:pPr>
              <a:t>‹#›</a:t>
            </a:fld>
            <a:endParaRPr lang="es-ES" altLang="en-US"/>
          </a:p>
        </p:txBody>
      </p:sp>
    </p:spTree>
    <p:extLst>
      <p:ext uri="{BB962C8B-B14F-4D97-AF65-F5344CB8AC3E}">
        <p14:creationId xmlns:p14="http://schemas.microsoft.com/office/powerpoint/2010/main" val="121647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3061DA-E640-4ECA-B378-753080172C1E}"/>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D1AD7277-3DAF-48C2-9143-A3B7825B7249}"/>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6">
            <a:extLst>
              <a:ext uri="{FF2B5EF4-FFF2-40B4-BE49-F238E27FC236}">
                <a16:creationId xmlns:a16="http://schemas.microsoft.com/office/drawing/2014/main" id="{9A49CAF3-A6C3-404B-A213-FAA3B5AAFB57}"/>
              </a:ext>
            </a:extLst>
          </p:cNvPr>
          <p:cNvSpPr>
            <a:spLocks noGrp="1" noChangeArrowheads="1"/>
          </p:cNvSpPr>
          <p:nvPr>
            <p:ph type="sldNum" sz="quarter" idx="12"/>
          </p:nvPr>
        </p:nvSpPr>
        <p:spPr>
          <a:ln/>
        </p:spPr>
        <p:txBody>
          <a:bodyPr/>
          <a:lstStyle>
            <a:lvl1pPr>
              <a:defRPr/>
            </a:lvl1pPr>
          </a:lstStyle>
          <a:p>
            <a:pPr>
              <a:defRPr/>
            </a:pPr>
            <a:fld id="{68F2E60D-3F8D-4689-8317-CC962DF1E5BE}" type="slidenum">
              <a:rPr lang="es-ES" altLang="en-US"/>
              <a:pPr>
                <a:defRPr/>
              </a:pPr>
              <a:t>‹#›</a:t>
            </a:fld>
            <a:endParaRPr lang="es-ES" altLang="en-US"/>
          </a:p>
        </p:txBody>
      </p:sp>
    </p:spTree>
    <p:extLst>
      <p:ext uri="{BB962C8B-B14F-4D97-AF65-F5344CB8AC3E}">
        <p14:creationId xmlns:p14="http://schemas.microsoft.com/office/powerpoint/2010/main" val="245592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E7642FF-9F52-46ED-8B5B-FB3E3A11D5C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8FAA59E1-E5F9-4AEC-8D3E-9BC45C43EC17}"/>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6">
            <a:extLst>
              <a:ext uri="{FF2B5EF4-FFF2-40B4-BE49-F238E27FC236}">
                <a16:creationId xmlns:a16="http://schemas.microsoft.com/office/drawing/2014/main" id="{6A1645E6-934C-4C0A-9F1F-CE234BB0A6C0}"/>
              </a:ext>
            </a:extLst>
          </p:cNvPr>
          <p:cNvSpPr>
            <a:spLocks noGrp="1" noChangeArrowheads="1"/>
          </p:cNvSpPr>
          <p:nvPr>
            <p:ph type="sldNum" sz="quarter" idx="12"/>
          </p:nvPr>
        </p:nvSpPr>
        <p:spPr>
          <a:ln/>
        </p:spPr>
        <p:txBody>
          <a:bodyPr/>
          <a:lstStyle>
            <a:lvl1pPr>
              <a:defRPr/>
            </a:lvl1pPr>
          </a:lstStyle>
          <a:p>
            <a:pPr>
              <a:defRPr/>
            </a:pPr>
            <a:fld id="{F56E634E-8CE7-4075-93D1-88BDA78D4542}" type="slidenum">
              <a:rPr lang="es-ES" altLang="en-US"/>
              <a:pPr>
                <a:defRPr/>
              </a:pPr>
              <a:t>‹#›</a:t>
            </a:fld>
            <a:endParaRPr lang="es-ES" altLang="en-US"/>
          </a:p>
        </p:txBody>
      </p:sp>
    </p:spTree>
    <p:extLst>
      <p:ext uri="{BB962C8B-B14F-4D97-AF65-F5344CB8AC3E}">
        <p14:creationId xmlns:p14="http://schemas.microsoft.com/office/powerpoint/2010/main" val="229632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8669E8C-5BA5-493C-8F22-8CFFC92526C9}"/>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DD0FB1CC-DD6F-4660-83A3-65A07CF739D3}"/>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6">
            <a:extLst>
              <a:ext uri="{FF2B5EF4-FFF2-40B4-BE49-F238E27FC236}">
                <a16:creationId xmlns:a16="http://schemas.microsoft.com/office/drawing/2014/main" id="{B7C5F2CB-01F6-4CDD-8851-7B3842396212}"/>
              </a:ext>
            </a:extLst>
          </p:cNvPr>
          <p:cNvSpPr>
            <a:spLocks noGrp="1" noChangeArrowheads="1"/>
          </p:cNvSpPr>
          <p:nvPr>
            <p:ph type="sldNum" sz="quarter" idx="12"/>
          </p:nvPr>
        </p:nvSpPr>
        <p:spPr>
          <a:ln/>
        </p:spPr>
        <p:txBody>
          <a:bodyPr/>
          <a:lstStyle>
            <a:lvl1pPr>
              <a:defRPr/>
            </a:lvl1pPr>
          </a:lstStyle>
          <a:p>
            <a:pPr>
              <a:defRPr/>
            </a:pPr>
            <a:fld id="{DB6A76A2-9B79-4E44-AF37-C3B0957A4CC0}" type="slidenum">
              <a:rPr lang="es-ES" altLang="en-US"/>
              <a:pPr>
                <a:defRPr/>
              </a:pPr>
              <a:t>‹#›</a:t>
            </a:fld>
            <a:endParaRPr lang="es-ES" altLang="en-US"/>
          </a:p>
        </p:txBody>
      </p:sp>
    </p:spTree>
    <p:extLst>
      <p:ext uri="{BB962C8B-B14F-4D97-AF65-F5344CB8AC3E}">
        <p14:creationId xmlns:p14="http://schemas.microsoft.com/office/powerpoint/2010/main" val="341247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793EEC1F-DCCA-4F49-BCF7-B4CCB9E3EE48}"/>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B86ACD09-AF03-41C3-999C-1DBCA4BD9A7D}"/>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15FEA86A-E2E1-479A-BDF0-F22CE9CEAEFC}"/>
              </a:ext>
            </a:extLst>
          </p:cNvPr>
          <p:cNvSpPr>
            <a:spLocks noGrp="1" noChangeArrowheads="1"/>
          </p:cNvSpPr>
          <p:nvPr>
            <p:ph type="sldNum" sz="quarter" idx="12"/>
          </p:nvPr>
        </p:nvSpPr>
        <p:spPr>
          <a:ln/>
        </p:spPr>
        <p:txBody>
          <a:bodyPr/>
          <a:lstStyle>
            <a:lvl1pPr>
              <a:defRPr/>
            </a:lvl1pPr>
          </a:lstStyle>
          <a:p>
            <a:pPr>
              <a:defRPr/>
            </a:pPr>
            <a:fld id="{716A2263-3D71-4550-BAED-954798910A3C}" type="slidenum">
              <a:rPr lang="es-ES" altLang="en-US"/>
              <a:pPr>
                <a:defRPr/>
              </a:pPr>
              <a:t>‹#›</a:t>
            </a:fld>
            <a:endParaRPr lang="es-ES" altLang="en-US"/>
          </a:p>
        </p:txBody>
      </p:sp>
    </p:spTree>
    <p:extLst>
      <p:ext uri="{BB962C8B-B14F-4D97-AF65-F5344CB8AC3E}">
        <p14:creationId xmlns:p14="http://schemas.microsoft.com/office/powerpoint/2010/main" val="415599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C7A1F6B-EB6B-49CC-A7DB-6FB4BC06A94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DEA8CC36-3F2A-4E50-9C7D-AD5ACB470F31}"/>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AC64467D-FAB5-485F-BF07-5C30A34CD61B}"/>
              </a:ext>
            </a:extLst>
          </p:cNvPr>
          <p:cNvSpPr>
            <a:spLocks noGrp="1" noChangeArrowheads="1"/>
          </p:cNvSpPr>
          <p:nvPr>
            <p:ph type="sldNum" sz="quarter" idx="12"/>
          </p:nvPr>
        </p:nvSpPr>
        <p:spPr>
          <a:ln/>
        </p:spPr>
        <p:txBody>
          <a:bodyPr/>
          <a:lstStyle>
            <a:lvl1pPr>
              <a:defRPr/>
            </a:lvl1pPr>
          </a:lstStyle>
          <a:p>
            <a:pPr>
              <a:defRPr/>
            </a:pPr>
            <a:fld id="{0BD29152-EA79-4D81-9B0E-8FCB12A2637F}" type="slidenum">
              <a:rPr lang="es-ES" altLang="en-US"/>
              <a:pPr>
                <a:defRPr/>
              </a:pPr>
              <a:t>‹#›</a:t>
            </a:fld>
            <a:endParaRPr lang="es-ES" altLang="en-US"/>
          </a:p>
        </p:txBody>
      </p:sp>
    </p:spTree>
    <p:extLst>
      <p:ext uri="{BB962C8B-B14F-4D97-AF65-F5344CB8AC3E}">
        <p14:creationId xmlns:p14="http://schemas.microsoft.com/office/powerpoint/2010/main" val="77267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EDC30F-5888-474A-BB80-9391EDF00FF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6E3E1E49-9EDC-414B-8570-A0DD7ECBC12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28AA2BB1-1A0C-4C2F-ABC4-1C271B634B7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s-ES" altLang="en-US"/>
          </a:p>
        </p:txBody>
      </p:sp>
      <p:sp>
        <p:nvSpPr>
          <p:cNvPr id="1029" name="Rectangle 5">
            <a:extLst>
              <a:ext uri="{FF2B5EF4-FFF2-40B4-BE49-F238E27FC236}">
                <a16:creationId xmlns:a16="http://schemas.microsoft.com/office/drawing/2014/main" id="{983981B7-4018-424F-BBA2-D75F82B161C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s-ES" altLang="en-US"/>
          </a:p>
        </p:txBody>
      </p:sp>
      <p:sp>
        <p:nvSpPr>
          <p:cNvPr id="1030" name="Rectangle 6">
            <a:extLst>
              <a:ext uri="{FF2B5EF4-FFF2-40B4-BE49-F238E27FC236}">
                <a16:creationId xmlns:a16="http://schemas.microsoft.com/office/drawing/2014/main" id="{B294E20A-CC8A-4A2B-AB93-04B4FB7A0F81}"/>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B65DD9E-5CA3-4275-92C9-4E4DE636976D}"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a:extLst>
              <a:ext uri="{FF2B5EF4-FFF2-40B4-BE49-F238E27FC236}">
                <a16:creationId xmlns:a16="http://schemas.microsoft.com/office/drawing/2014/main" id="{9AC1980C-1513-4D23-8B95-E308F99BAF01}"/>
              </a:ext>
            </a:extLst>
          </p:cNvPr>
          <p:cNvSpPr>
            <a:spLocks noGrp="1" noChangeArrowheads="1"/>
          </p:cNvSpPr>
          <p:nvPr>
            <p:ph type="body" idx="1"/>
          </p:nvPr>
        </p:nvSpPr>
        <p:spPr>
          <a:xfrm>
            <a:off x="485775" y="1628775"/>
            <a:ext cx="8229600" cy="3992563"/>
          </a:xfrm>
        </p:spPr>
        <p:txBody>
          <a:bodyPr/>
          <a:lstStyle/>
          <a:p>
            <a:pPr marL="0" indent="0" algn="ctr" rtl="1" eaLnBrk="1" hangingPunct="1">
              <a:buFontTx/>
              <a:buNone/>
            </a:pPr>
            <a:r>
              <a:rPr lang="fa-IR" altLang="en-US" sz="6000" b="1">
                <a:solidFill>
                  <a:srgbClr val="FFFF00"/>
                </a:solidFill>
                <a:cs typeface="B Nazanin" panose="00000400000000000000" pitchFamily="2" charset="-78"/>
              </a:rPr>
              <a:t>معارفه</a:t>
            </a:r>
          </a:p>
          <a:p>
            <a:pPr marL="0" indent="0" algn="ctr" rtl="1" eaLnBrk="1" hangingPunct="1">
              <a:buFontTx/>
              <a:buNone/>
            </a:pPr>
            <a:r>
              <a:rPr lang="fa-IR" altLang="en-US" sz="6000" b="1">
                <a:solidFill>
                  <a:srgbClr val="FFFF00"/>
                </a:solidFill>
                <a:cs typeface="B Nazanin" panose="00000400000000000000" pitchFamily="2" charset="-78"/>
              </a:rPr>
              <a:t>و</a:t>
            </a:r>
          </a:p>
          <a:p>
            <a:pPr marL="0" indent="0" algn="ctr" rtl="1" eaLnBrk="1" hangingPunct="1">
              <a:buFontTx/>
              <a:buNone/>
            </a:pPr>
            <a:r>
              <a:rPr lang="fa-IR" altLang="en-US" sz="6000" b="1">
                <a:solidFill>
                  <a:srgbClr val="FFFF00"/>
                </a:solidFill>
                <a:cs typeface="B Nazanin" panose="00000400000000000000" pitchFamily="2" charset="-78"/>
              </a:rPr>
              <a:t>گفتار اول</a:t>
            </a:r>
            <a:endParaRPr lang="en-US" altLang="en-US" sz="6000" b="1">
              <a:solidFill>
                <a:srgbClr val="FFFF00"/>
              </a:solidFill>
              <a:cs typeface="B Nazanin" panose="00000400000000000000"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F821FB6-7E9B-48E0-BD9C-259BA0EE6448}"/>
              </a:ext>
            </a:extLst>
          </p:cNvPr>
          <p:cNvSpPr>
            <a:spLocks noGrp="1" noChangeArrowheads="1"/>
          </p:cNvSpPr>
          <p:nvPr>
            <p:ph type="title"/>
          </p:nvPr>
        </p:nvSpPr>
        <p:spPr>
          <a:xfrm>
            <a:off x="457200" y="274638"/>
            <a:ext cx="8229600" cy="850900"/>
          </a:xfrm>
        </p:spPr>
        <p:txBody>
          <a:bodyPr/>
          <a:lstStyle/>
          <a:p>
            <a:r>
              <a:rPr lang="fa-IR" altLang="en-US" b="1">
                <a:solidFill>
                  <a:srgbClr val="FFFF00"/>
                </a:solidFill>
                <a:cs typeface="B Nazanin" panose="00000400000000000000" pitchFamily="2" charset="-78"/>
              </a:rPr>
              <a:t>معرفی دوره آموزشی</a:t>
            </a:r>
            <a:endParaRPr lang="en-US" altLang="en-US">
              <a:solidFill>
                <a:srgbClr val="FFFF00"/>
              </a:solidFill>
              <a:cs typeface="B Nazanin" panose="00000400000000000000" pitchFamily="2" charset="-78"/>
            </a:endParaRPr>
          </a:p>
        </p:txBody>
      </p:sp>
      <p:sp>
        <p:nvSpPr>
          <p:cNvPr id="24579" name="Content Placeholder 2">
            <a:extLst>
              <a:ext uri="{FF2B5EF4-FFF2-40B4-BE49-F238E27FC236}">
                <a16:creationId xmlns:a16="http://schemas.microsoft.com/office/drawing/2014/main" id="{DCE2A900-381F-42DA-9FFC-F4632E86B144}"/>
              </a:ext>
            </a:extLst>
          </p:cNvPr>
          <p:cNvSpPr>
            <a:spLocks noGrp="1"/>
          </p:cNvSpPr>
          <p:nvPr>
            <p:ph idx="1"/>
          </p:nvPr>
        </p:nvSpPr>
        <p:spPr>
          <a:xfrm>
            <a:off x="457200" y="1214438"/>
            <a:ext cx="8229600" cy="5343525"/>
          </a:xfrm>
        </p:spPr>
        <p:txBody>
          <a:bodyPr/>
          <a:lstStyle/>
          <a:p>
            <a:pPr algn="just" rtl="1">
              <a:defRPr/>
            </a:pPr>
            <a:r>
              <a:rPr lang="fa-IR" altLang="en-US" b="1" dirty="0">
                <a:solidFill>
                  <a:srgbClr val="FFC000"/>
                </a:solidFill>
                <a:cs typeface="B Nazanin" panose="00000400000000000000" pitchFamily="2" charset="-78"/>
              </a:rPr>
              <a:t>فاصله زمانی بین هر جلسه یک هفته است. این بدان معناست که دوره آموزشی به 8 هفته زمان نیاز دارد.</a:t>
            </a:r>
          </a:p>
          <a:p>
            <a:pPr algn="just" rtl="1">
              <a:defRPr/>
            </a:pPr>
            <a:r>
              <a:rPr lang="fa-IR" altLang="en-US" b="1" dirty="0">
                <a:solidFill>
                  <a:srgbClr val="FFC000"/>
                </a:solidFill>
                <a:cs typeface="B Nazanin" panose="00000400000000000000" pitchFamily="2" charset="-78"/>
              </a:rPr>
              <a:t>مدت هر جلسه 90 دقیقه است.</a:t>
            </a:r>
          </a:p>
          <a:p>
            <a:pPr algn="just" rtl="1">
              <a:defRPr/>
            </a:pPr>
            <a:r>
              <a:rPr lang="fa-IR" altLang="en-US" b="1" dirty="0">
                <a:solidFill>
                  <a:srgbClr val="FFC000"/>
                </a:solidFill>
                <a:cs typeface="B Nazanin" panose="00000400000000000000" pitchFamily="2" charset="-78"/>
              </a:rPr>
              <a:t>گروه هدف شرکت کننده در این آموزش والدینى هستند که :</a:t>
            </a:r>
          </a:p>
          <a:p>
            <a:pPr marL="0" indent="0" algn="just" rtl="1">
              <a:buFontTx/>
              <a:buNone/>
              <a:defRPr/>
            </a:pPr>
            <a:r>
              <a:rPr lang="fa-IR" altLang="en-US" b="1" dirty="0">
                <a:solidFill>
                  <a:srgbClr val="FFC000"/>
                </a:solidFill>
                <a:cs typeface="B Nazanin" panose="00000400000000000000" pitchFamily="2" charset="-78"/>
              </a:rPr>
              <a:t>1. خود فرد یا همسرش براى سوء مصرف مواد تحت درمان قرار داشته باشند.</a:t>
            </a:r>
          </a:p>
          <a:p>
            <a:pPr marL="0" indent="0" algn="just" rtl="1">
              <a:buFontTx/>
              <a:buNone/>
              <a:defRPr/>
            </a:pPr>
            <a:r>
              <a:rPr lang="fa-IR" altLang="en-US" b="1" dirty="0">
                <a:solidFill>
                  <a:srgbClr val="FFC000"/>
                </a:solidFill>
                <a:cs typeface="B Nazanin" panose="00000400000000000000" pitchFamily="2" charset="-78"/>
              </a:rPr>
              <a:t>2. داراى فرزند نوجوان ١٢ تا ١٧ باشند.</a:t>
            </a:r>
          </a:p>
          <a:p>
            <a:pPr algn="just" rtl="1">
              <a:defRPr/>
            </a:pPr>
            <a:r>
              <a:rPr lang="fa-IR" altLang="en-US" b="1" dirty="0">
                <a:solidFill>
                  <a:srgbClr val="FFC000"/>
                </a:solidFill>
                <a:cs typeface="B Nazanin" panose="00000400000000000000" pitchFamily="2" charset="-78"/>
              </a:rPr>
              <a:t>تا جلسه دوم امکان پذیرش شرکت کننده جدید وجود دارد.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B2C5E0F-6249-43A4-A989-91268600AB67}"/>
              </a:ext>
            </a:extLst>
          </p:cNvPr>
          <p:cNvSpPr>
            <a:spLocks noGrp="1" noChangeArrowheads="1"/>
          </p:cNvSpPr>
          <p:nvPr>
            <p:ph type="title"/>
          </p:nvPr>
        </p:nvSpPr>
        <p:spPr/>
        <p:txBody>
          <a:bodyPr/>
          <a:lstStyle/>
          <a:p>
            <a:pPr eaLnBrk="1" hangingPunct="1"/>
            <a:r>
              <a:rPr lang="fa-IR" altLang="en-US">
                <a:solidFill>
                  <a:srgbClr val="FFFF00"/>
                </a:solidFill>
                <a:cs typeface="B Nazanin" panose="00000400000000000000" pitchFamily="2" charset="-78"/>
              </a:rPr>
              <a:t>اصول کارگروهی جلسات</a:t>
            </a:r>
            <a:endParaRPr lang="en-US" altLang="en-US">
              <a:solidFill>
                <a:srgbClr val="FFFF00"/>
              </a:solidFill>
              <a:cs typeface="B Nazanin" panose="00000400000000000000" pitchFamily="2" charset="-78"/>
            </a:endParaRPr>
          </a:p>
        </p:txBody>
      </p:sp>
      <p:sp>
        <p:nvSpPr>
          <p:cNvPr id="12291" name="Content Placeholder 2">
            <a:extLst>
              <a:ext uri="{FF2B5EF4-FFF2-40B4-BE49-F238E27FC236}">
                <a16:creationId xmlns:a16="http://schemas.microsoft.com/office/drawing/2014/main" id="{83BBD6EC-9F61-44C1-8C98-CA2B7E81C76E}"/>
              </a:ext>
            </a:extLst>
          </p:cNvPr>
          <p:cNvSpPr>
            <a:spLocks noGrp="1" noChangeArrowheads="1"/>
          </p:cNvSpPr>
          <p:nvPr>
            <p:ph idx="1"/>
          </p:nvPr>
        </p:nvSpPr>
        <p:spPr>
          <a:xfrm>
            <a:off x="323850" y="2106613"/>
            <a:ext cx="8229600" cy="4751387"/>
          </a:xfrm>
        </p:spPr>
        <p:txBody>
          <a:bodyPr/>
          <a:lstStyle/>
          <a:p>
            <a:pPr algn="r" rtl="1" eaLnBrk="1" hangingPunct="1">
              <a:buClr>
                <a:schemeClr val="bg1"/>
              </a:buClr>
              <a:buFont typeface="Wingdings" panose="05000000000000000000" pitchFamily="2" charset="2"/>
              <a:buChar char="q"/>
            </a:pPr>
            <a:r>
              <a:rPr lang="fa-IR" altLang="en-US" b="1">
                <a:solidFill>
                  <a:srgbClr val="FFC000"/>
                </a:solidFill>
                <a:cs typeface="B Nazanin" panose="00000400000000000000" pitchFamily="2" charset="-78"/>
              </a:rPr>
              <a:t>حضور مرتب و مداوم در جلسات</a:t>
            </a:r>
          </a:p>
          <a:p>
            <a:pPr algn="r" rtl="1" eaLnBrk="1" hangingPunct="1">
              <a:buClr>
                <a:schemeClr val="bg1"/>
              </a:buClr>
              <a:buFont typeface="Wingdings" panose="05000000000000000000" pitchFamily="2" charset="2"/>
              <a:buChar char="q"/>
            </a:pPr>
            <a:r>
              <a:rPr lang="fa-IR" altLang="en-US" b="1">
                <a:solidFill>
                  <a:srgbClr val="FFC000"/>
                </a:solidFill>
                <a:cs typeface="B Nazanin" panose="00000400000000000000" pitchFamily="2" charset="-78"/>
              </a:rPr>
              <a:t>احترام متقابل و نگاه مثبت به اعضا</a:t>
            </a:r>
          </a:p>
          <a:p>
            <a:pPr algn="r" rtl="1" eaLnBrk="1" hangingPunct="1">
              <a:buClr>
                <a:schemeClr val="bg1"/>
              </a:buClr>
              <a:buFont typeface="Wingdings" panose="05000000000000000000" pitchFamily="2" charset="2"/>
              <a:buChar char="q"/>
            </a:pPr>
            <a:r>
              <a:rPr lang="fa-IR" altLang="en-US" b="1">
                <a:solidFill>
                  <a:srgbClr val="FFC000"/>
                </a:solidFill>
                <a:cs typeface="B Nazanin" panose="00000400000000000000" pitchFamily="2" charset="-78"/>
              </a:rPr>
              <a:t>رازداری و محرمانگی</a:t>
            </a:r>
          </a:p>
          <a:p>
            <a:pPr algn="r" rtl="1" eaLnBrk="1" hangingPunct="1">
              <a:buClr>
                <a:schemeClr val="bg1"/>
              </a:buClr>
              <a:buFont typeface="Wingdings" panose="05000000000000000000" pitchFamily="2" charset="2"/>
              <a:buChar char="q"/>
            </a:pPr>
            <a:r>
              <a:rPr lang="fa-IR" altLang="en-US" b="1">
                <a:solidFill>
                  <a:srgbClr val="FFC000"/>
                </a:solidFill>
                <a:cs typeface="B Nazanin" panose="00000400000000000000" pitchFamily="2" charset="-78"/>
              </a:rPr>
              <a:t>مشارکت در بحث‌ها و تمرین‌ها</a:t>
            </a:r>
          </a:p>
          <a:p>
            <a:pPr algn="r" rtl="1" eaLnBrk="1" hangingPunct="1">
              <a:buClr>
                <a:schemeClr val="bg1"/>
              </a:buClr>
              <a:buFont typeface="Wingdings" panose="05000000000000000000" pitchFamily="2" charset="2"/>
              <a:buChar char="q"/>
            </a:pPr>
            <a:r>
              <a:rPr lang="fa-IR" altLang="en-US" b="1">
                <a:solidFill>
                  <a:srgbClr val="FFC000"/>
                </a:solidFill>
                <a:cs typeface="B Nazanin" panose="00000400000000000000" pitchFamily="2" charset="-78"/>
              </a:rPr>
              <a:t>انجام تکلیف و تمرین منزل</a:t>
            </a:r>
          </a:p>
          <a:p>
            <a:pPr algn="r" rtl="1" eaLnBrk="1" hangingPunct="1">
              <a:buClr>
                <a:schemeClr val="bg1"/>
              </a:buClr>
              <a:buFont typeface="Wingdings" panose="05000000000000000000" pitchFamily="2" charset="2"/>
              <a:buChar char="q"/>
            </a:pPr>
            <a:endParaRPr lang="fa-IR" altLang="en-US">
              <a:solidFill>
                <a:srgbClr val="FFC000"/>
              </a:solidFill>
              <a:cs typeface="B Nazanin" panose="00000400000000000000" pitchFamily="2" charset="-78"/>
            </a:endParaRPr>
          </a:p>
          <a:p>
            <a:pPr algn="r" rtl="1" eaLnBrk="1" hangingPunct="1">
              <a:buClr>
                <a:schemeClr val="bg1"/>
              </a:buClr>
              <a:buFont typeface="Wingdings" panose="05000000000000000000" pitchFamily="2" charset="2"/>
              <a:buChar char="q"/>
            </a:pPr>
            <a:endParaRPr lang="en-US" altLang="en-US">
              <a:solidFill>
                <a:srgbClr val="FFC000"/>
              </a:solidFill>
              <a:cs typeface="B Nazanin" panose="00000400000000000000"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D8EA9EB-E148-49B2-9CF8-6BE1B7FA192C}"/>
              </a:ext>
            </a:extLst>
          </p:cNvPr>
          <p:cNvSpPr>
            <a:spLocks noGrp="1" noChangeArrowheads="1"/>
          </p:cNvSpPr>
          <p:nvPr>
            <p:ph type="title"/>
          </p:nvPr>
        </p:nvSpPr>
        <p:spPr>
          <a:xfrm>
            <a:off x="433388" y="908050"/>
            <a:ext cx="8229600" cy="1143000"/>
          </a:xfrm>
        </p:spPr>
        <p:txBody>
          <a:bodyPr/>
          <a:lstStyle/>
          <a:p>
            <a:r>
              <a:rPr lang="fa-IR" altLang="en-US" b="1">
                <a:solidFill>
                  <a:srgbClr val="FFFF00"/>
                </a:solidFill>
                <a:cs typeface="B Nazanin" panose="00000400000000000000" pitchFamily="2" charset="-78"/>
              </a:rPr>
              <a:t>گفتار اول</a:t>
            </a:r>
            <a:endParaRPr lang="en-US" altLang="en-US" b="1">
              <a:solidFill>
                <a:srgbClr val="FFFF00"/>
              </a:solidFill>
              <a:cs typeface="B Nazanin" panose="00000400000000000000" pitchFamily="2" charset="-78"/>
            </a:endParaRPr>
          </a:p>
        </p:txBody>
      </p:sp>
      <p:sp>
        <p:nvSpPr>
          <p:cNvPr id="13315" name="Content Placeholder 2">
            <a:extLst>
              <a:ext uri="{FF2B5EF4-FFF2-40B4-BE49-F238E27FC236}">
                <a16:creationId xmlns:a16="http://schemas.microsoft.com/office/drawing/2014/main" id="{8AD6F327-C85E-4714-8987-3B96B4FC1939}"/>
              </a:ext>
            </a:extLst>
          </p:cNvPr>
          <p:cNvSpPr>
            <a:spLocks noGrp="1" noChangeArrowheads="1"/>
          </p:cNvSpPr>
          <p:nvPr>
            <p:ph idx="1"/>
          </p:nvPr>
        </p:nvSpPr>
        <p:spPr>
          <a:xfrm>
            <a:off x="611188" y="2636838"/>
            <a:ext cx="8229600" cy="3373437"/>
          </a:xfrm>
        </p:spPr>
        <p:txBody>
          <a:bodyPr/>
          <a:lstStyle/>
          <a:p>
            <a:pPr marL="0" indent="0" algn="ctr" rtl="1">
              <a:buFontTx/>
              <a:buNone/>
            </a:pPr>
            <a:r>
              <a:rPr lang="fa-IR" altLang="en-US" sz="4000" b="1">
                <a:solidFill>
                  <a:srgbClr val="FFC000"/>
                </a:solidFill>
                <a:cs typeface="B Nazanin" panose="00000400000000000000" pitchFamily="2" charset="-78"/>
              </a:rPr>
              <a:t>مهارت‌های فرزند‌پروری</a:t>
            </a:r>
            <a:endParaRPr lang="en-US" altLang="en-US" sz="4000" b="1">
              <a:solidFill>
                <a:srgbClr val="FFC000"/>
              </a:solidFill>
              <a:cs typeface="B Nazanin" panose="00000400000000000000"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42F6A85-E801-41A4-A129-791284078A4B}"/>
              </a:ext>
            </a:extLst>
          </p:cNvPr>
          <p:cNvSpPr>
            <a:spLocks noGrp="1" noChangeArrowheads="1"/>
          </p:cNvSpPr>
          <p:nvPr>
            <p:ph type="title"/>
          </p:nvPr>
        </p:nvSpPr>
        <p:spPr>
          <a:xfrm>
            <a:off x="457200" y="0"/>
            <a:ext cx="8229600" cy="1125538"/>
          </a:xfrm>
        </p:spPr>
        <p:txBody>
          <a:bodyPr/>
          <a:lstStyle/>
          <a:p>
            <a:r>
              <a:rPr lang="fa-IR" altLang="en-US" sz="3600" b="1">
                <a:solidFill>
                  <a:srgbClr val="FFFF00"/>
                </a:solidFill>
                <a:cs typeface="B Nazanin" panose="00000400000000000000" pitchFamily="2" charset="-78"/>
              </a:rPr>
              <a:t>فرزند‌پروری</a:t>
            </a:r>
            <a:endParaRPr lang="en-US" altLang="en-US" sz="3600" b="1">
              <a:solidFill>
                <a:srgbClr val="FFFF00"/>
              </a:solidFill>
              <a:cs typeface="B Nazanin" panose="00000400000000000000" pitchFamily="2" charset="-78"/>
            </a:endParaRPr>
          </a:p>
        </p:txBody>
      </p:sp>
      <p:sp>
        <p:nvSpPr>
          <p:cNvPr id="3" name="Content Placeholder 2">
            <a:extLst>
              <a:ext uri="{FF2B5EF4-FFF2-40B4-BE49-F238E27FC236}">
                <a16:creationId xmlns:a16="http://schemas.microsoft.com/office/drawing/2014/main" id="{989209E1-980C-4314-BE65-07EBF9592C82}"/>
              </a:ext>
            </a:extLst>
          </p:cNvPr>
          <p:cNvSpPr>
            <a:spLocks noGrp="1"/>
          </p:cNvSpPr>
          <p:nvPr>
            <p:ph idx="1"/>
          </p:nvPr>
        </p:nvSpPr>
        <p:spPr>
          <a:xfrm>
            <a:off x="444500" y="1125538"/>
            <a:ext cx="8229600" cy="4525962"/>
          </a:xfrm>
        </p:spPr>
        <p:txBody>
          <a:bodyPr/>
          <a:lstStyle/>
          <a:p>
            <a:pPr marL="0" indent="0" algn="just" rtl="1">
              <a:buFontTx/>
              <a:buNone/>
              <a:defRPr/>
            </a:pPr>
            <a:r>
              <a:rPr lang="ar-SA" sz="3000" b="1" dirty="0">
                <a:solidFill>
                  <a:srgbClr val="604900"/>
                </a:solidFill>
                <a:cs typeface="B Nazanin" panose="00000400000000000000" pitchFamily="2" charset="-78"/>
              </a:rPr>
              <a:t>منظور از شيوه‌هاي فرزندپروري، روش‌هايي است كه والدين براي تربيت فرزندان خود به كار مي‌گيرند و بيانگر نگرش‌هايي است كه آنها نسبت به فرزندان خود دارند و همچنين شامل معيارها و قوانيني است كه براي فرزندان خويش وضع مي‌كنند. </a:t>
            </a:r>
            <a:endParaRPr lang="fa-IR" sz="3000" b="1" dirty="0">
              <a:solidFill>
                <a:srgbClr val="604900"/>
              </a:solidFill>
              <a:cs typeface="B Nazanin" panose="00000400000000000000" pitchFamily="2" charset="-78"/>
            </a:endParaRPr>
          </a:p>
          <a:p>
            <a:pPr marL="0" indent="0" algn="just" rtl="1">
              <a:buFontTx/>
              <a:buNone/>
              <a:defRPr/>
            </a:pPr>
            <a:r>
              <a:rPr lang="ar-SA" sz="3000" b="1" dirty="0">
                <a:solidFill>
                  <a:srgbClr val="604900"/>
                </a:solidFill>
                <a:cs typeface="B Nazanin" panose="00000400000000000000" pitchFamily="2" charset="-78"/>
              </a:rPr>
              <a:t>روش‌هاي مختلف فرزند‌پروري بر اساس تعادل بين توجه و محبت والدين نسبت به فرزندان و همچنين بر اساس وضع محدوديت‌ها و انتظارت آنها از نوجوانان تعيين مي‌شود، بنابراين در فرزندپروري دو محور عمده وجود دارد: </a:t>
            </a:r>
            <a:endParaRPr lang="en-US" sz="3000" b="1" dirty="0">
              <a:solidFill>
                <a:srgbClr val="604900"/>
              </a:solidFill>
              <a:cs typeface="B Nazanin" panose="00000400000000000000" pitchFamily="2" charset="-78"/>
            </a:endParaRPr>
          </a:p>
          <a:p>
            <a:pPr algn="just" rtl="1">
              <a:defRPr/>
            </a:pPr>
            <a:r>
              <a:rPr lang="ar-SA" sz="3000" b="1" dirty="0">
                <a:solidFill>
                  <a:srgbClr val="604900"/>
                </a:solidFill>
                <a:cs typeface="B Nazanin" panose="00000400000000000000" pitchFamily="2" charset="-78"/>
              </a:rPr>
              <a:t>محور محبت (پذيرش) </a:t>
            </a:r>
            <a:endParaRPr lang="en-US" sz="3000" b="1" dirty="0">
              <a:solidFill>
                <a:srgbClr val="604900"/>
              </a:solidFill>
              <a:cs typeface="B Nazanin" panose="00000400000000000000" pitchFamily="2" charset="-78"/>
            </a:endParaRPr>
          </a:p>
          <a:p>
            <a:pPr algn="just" rtl="1">
              <a:defRPr/>
            </a:pPr>
            <a:r>
              <a:rPr lang="ar-SA" sz="3000" b="1" dirty="0">
                <a:solidFill>
                  <a:srgbClr val="604900"/>
                </a:solidFill>
                <a:cs typeface="B Nazanin" panose="00000400000000000000" pitchFamily="2" charset="-78"/>
              </a:rPr>
              <a:t>محور انضباط، محدوديت و كنترل (توقع).</a:t>
            </a:r>
            <a:endParaRPr lang="en-US" sz="3000" b="1" dirty="0">
              <a:solidFill>
                <a:srgbClr val="604900"/>
              </a:solidFill>
              <a:cs typeface="B Nazanin" panose="00000400000000000000" pitchFamily="2" charset="-78"/>
            </a:endParaRPr>
          </a:p>
          <a:p>
            <a:pPr algn="just">
              <a:defRPr/>
            </a:pPr>
            <a:endParaRPr lang="en-US" sz="3000" dirty="0">
              <a:solidFill>
                <a:srgbClr val="FFC000"/>
              </a:solidFill>
              <a:cs typeface="B Nazanin" panose="00000400000000000000"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BF82CCF-0FDE-4A3E-BFFB-325285F41C69}"/>
              </a:ext>
            </a:extLst>
          </p:cNvPr>
          <p:cNvSpPr>
            <a:spLocks noGrp="1" noChangeArrowheads="1"/>
          </p:cNvSpPr>
          <p:nvPr>
            <p:ph type="title"/>
          </p:nvPr>
        </p:nvSpPr>
        <p:spPr/>
        <p:txBody>
          <a:bodyPr/>
          <a:lstStyle/>
          <a:p>
            <a:r>
              <a:rPr lang="ar-SA" altLang="en-US" sz="3600" b="1">
                <a:solidFill>
                  <a:srgbClr val="FFFF00"/>
                </a:solidFill>
                <a:cs typeface="B Nazanin" panose="00000400000000000000" pitchFamily="2" charset="-78"/>
              </a:rPr>
              <a:t>محور محبت (پذيرش) </a:t>
            </a:r>
            <a:endParaRPr lang="en-US" altLang="en-US" sz="3600" b="1">
              <a:solidFill>
                <a:srgbClr val="FFFF00"/>
              </a:solidFill>
              <a:cs typeface="B Nazanin" panose="00000400000000000000" pitchFamily="2" charset="-78"/>
            </a:endParaRPr>
          </a:p>
        </p:txBody>
      </p:sp>
      <p:sp>
        <p:nvSpPr>
          <p:cNvPr id="15363" name="Content Placeholder 2">
            <a:extLst>
              <a:ext uri="{FF2B5EF4-FFF2-40B4-BE49-F238E27FC236}">
                <a16:creationId xmlns:a16="http://schemas.microsoft.com/office/drawing/2014/main" id="{A918F00E-2367-456F-9BB5-EE80EB7EC043}"/>
              </a:ext>
            </a:extLst>
          </p:cNvPr>
          <p:cNvSpPr>
            <a:spLocks noGrp="1" noChangeArrowheads="1"/>
          </p:cNvSpPr>
          <p:nvPr>
            <p:ph idx="1"/>
          </p:nvPr>
        </p:nvSpPr>
        <p:spPr/>
        <p:txBody>
          <a:bodyPr/>
          <a:lstStyle/>
          <a:p>
            <a:pPr marL="0" indent="0" algn="just" rtl="1">
              <a:buFontTx/>
              <a:buNone/>
            </a:pPr>
            <a:r>
              <a:rPr lang="ar-SA" altLang="en-US" sz="3000">
                <a:solidFill>
                  <a:srgbClr val="FFC000"/>
                </a:solidFill>
                <a:cs typeface="B Nazanin" panose="00000400000000000000" pitchFamily="2" charset="-78"/>
              </a:rPr>
              <a:t> </a:t>
            </a:r>
            <a:endParaRPr lang="fa-IR" altLang="en-US" sz="3000">
              <a:solidFill>
                <a:srgbClr val="FFC000"/>
              </a:solidFill>
              <a:cs typeface="B Nazanin" panose="00000400000000000000" pitchFamily="2" charset="-78"/>
            </a:endParaRPr>
          </a:p>
          <a:p>
            <a:pPr marL="0" indent="0" algn="just" rtl="1">
              <a:buFontTx/>
              <a:buNone/>
            </a:pPr>
            <a:r>
              <a:rPr lang="ar-SA" altLang="en-US" sz="3000" b="1">
                <a:solidFill>
                  <a:srgbClr val="604900"/>
                </a:solidFill>
                <a:cs typeface="B Nazanin" panose="00000400000000000000" pitchFamily="2" charset="-78"/>
              </a:rPr>
              <a:t>آنچه ما آن را محور محبت مي‌ناميم شامل پاسخگو بودن والدين به نيازهاي فرزند، ارتباطي كه با فرزند برقرار مي‌كنند، گرمي، توجه و پذيرش است. </a:t>
            </a:r>
            <a:endParaRPr lang="en-US" altLang="en-US" sz="3000" b="1">
              <a:solidFill>
                <a:srgbClr val="604900"/>
              </a:solidFill>
              <a:cs typeface="B Nazanin" panose="00000400000000000000"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9E771CF-B8E6-4328-BCDF-81097B0F4C1C}"/>
              </a:ext>
            </a:extLst>
          </p:cNvPr>
          <p:cNvSpPr>
            <a:spLocks noGrp="1" noChangeArrowheads="1"/>
          </p:cNvSpPr>
          <p:nvPr>
            <p:ph type="title"/>
          </p:nvPr>
        </p:nvSpPr>
        <p:spPr/>
        <p:txBody>
          <a:bodyPr/>
          <a:lstStyle/>
          <a:p>
            <a:r>
              <a:rPr lang="ar-SA" altLang="en-US" sz="3600" b="1">
                <a:solidFill>
                  <a:srgbClr val="FFFF00"/>
                </a:solidFill>
                <a:cs typeface="B Nazanin" panose="00000400000000000000" pitchFamily="2" charset="-78"/>
              </a:rPr>
              <a:t>محور انضباط، محدوديت و كنترل (توقع)</a:t>
            </a:r>
            <a:endParaRPr lang="en-US" altLang="en-US" sz="3600" b="1">
              <a:solidFill>
                <a:srgbClr val="FFFF00"/>
              </a:solidFill>
            </a:endParaRPr>
          </a:p>
        </p:txBody>
      </p:sp>
      <p:sp>
        <p:nvSpPr>
          <p:cNvPr id="16387" name="Content Placeholder 2">
            <a:extLst>
              <a:ext uri="{FF2B5EF4-FFF2-40B4-BE49-F238E27FC236}">
                <a16:creationId xmlns:a16="http://schemas.microsoft.com/office/drawing/2014/main" id="{1A5604AF-DFDD-4772-B400-7DA563675990}"/>
              </a:ext>
            </a:extLst>
          </p:cNvPr>
          <p:cNvSpPr>
            <a:spLocks noGrp="1" noChangeArrowheads="1"/>
          </p:cNvSpPr>
          <p:nvPr>
            <p:ph idx="1"/>
          </p:nvPr>
        </p:nvSpPr>
        <p:spPr>
          <a:xfrm>
            <a:off x="1042988" y="2708275"/>
            <a:ext cx="7643812" cy="2393950"/>
          </a:xfrm>
        </p:spPr>
        <p:txBody>
          <a:bodyPr/>
          <a:lstStyle/>
          <a:p>
            <a:pPr marL="0" indent="0" algn="just" rtl="1">
              <a:buFontTx/>
              <a:buNone/>
            </a:pPr>
            <a:r>
              <a:rPr lang="ar-SA" altLang="en-US" sz="3000" b="1">
                <a:solidFill>
                  <a:srgbClr val="604900"/>
                </a:solidFill>
                <a:cs typeface="B Nazanin" panose="00000400000000000000" pitchFamily="2" charset="-78"/>
              </a:rPr>
              <a:t>محور انتظارت شامل مسئوليت‌ها، محدوديت‌ها و وظايف مشخص و معيني براي فرزندان است. </a:t>
            </a:r>
            <a:endParaRPr lang="en-US" altLang="en-US" sz="3000" b="1">
              <a:solidFill>
                <a:srgbClr val="604900"/>
              </a:solidFill>
              <a:cs typeface="B Nazanin" panose="00000400000000000000"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1D036C3-3741-4BC2-A95D-D6057CEC8A1B}"/>
              </a:ext>
            </a:extLst>
          </p:cNvPr>
          <p:cNvSpPr>
            <a:spLocks noGrp="1" noChangeArrowheads="1"/>
          </p:cNvSpPr>
          <p:nvPr>
            <p:ph type="title"/>
          </p:nvPr>
        </p:nvSpPr>
        <p:spPr/>
        <p:txBody>
          <a:bodyPr/>
          <a:lstStyle/>
          <a:p>
            <a:r>
              <a:rPr lang="fa-IR" altLang="en-US" sz="3600" b="1">
                <a:solidFill>
                  <a:srgbClr val="FFFF00"/>
                </a:solidFill>
                <a:cs typeface="B Nazanin" panose="00000400000000000000" pitchFamily="2" charset="-78"/>
              </a:rPr>
              <a:t>سبک‌های فرزند‌پروری</a:t>
            </a:r>
            <a:endParaRPr lang="en-US" altLang="en-US" sz="3600" b="1">
              <a:solidFill>
                <a:srgbClr val="FFFF00"/>
              </a:solidFill>
              <a:cs typeface="B Nazanin" panose="00000400000000000000" pitchFamily="2" charset="-78"/>
            </a:endParaRPr>
          </a:p>
        </p:txBody>
      </p:sp>
      <p:sp>
        <p:nvSpPr>
          <p:cNvPr id="17411" name="Content Placeholder 2">
            <a:extLst>
              <a:ext uri="{FF2B5EF4-FFF2-40B4-BE49-F238E27FC236}">
                <a16:creationId xmlns:a16="http://schemas.microsoft.com/office/drawing/2014/main" id="{E6FF9122-4A2A-49DD-8B02-9C1D58562AD2}"/>
              </a:ext>
            </a:extLst>
          </p:cNvPr>
          <p:cNvSpPr>
            <a:spLocks noGrp="1" noChangeArrowheads="1"/>
          </p:cNvSpPr>
          <p:nvPr>
            <p:ph idx="1"/>
          </p:nvPr>
        </p:nvSpPr>
        <p:spPr>
          <a:xfrm>
            <a:off x="1331913" y="2319338"/>
            <a:ext cx="6429375" cy="3773487"/>
          </a:xfrm>
        </p:spPr>
        <p:txBody>
          <a:bodyPr/>
          <a:lstStyle/>
          <a:p>
            <a:pPr algn="just" rtl="1"/>
            <a:r>
              <a:rPr lang="fa-IR" altLang="en-US" sz="3000" b="1">
                <a:solidFill>
                  <a:srgbClr val="604900"/>
                </a:solidFill>
                <a:cs typeface="B Nazanin" panose="00000400000000000000" pitchFamily="2" charset="-78"/>
              </a:rPr>
              <a:t>سبک مستبد</a:t>
            </a:r>
          </a:p>
          <a:p>
            <a:pPr algn="just" rtl="1"/>
            <a:r>
              <a:rPr lang="fa-IR" altLang="en-US" sz="3000" b="1">
                <a:solidFill>
                  <a:srgbClr val="604900"/>
                </a:solidFill>
                <a:cs typeface="B Nazanin" panose="00000400000000000000" pitchFamily="2" charset="-78"/>
              </a:rPr>
              <a:t>سبک بی‌تفاوت</a:t>
            </a:r>
          </a:p>
          <a:p>
            <a:pPr algn="just" rtl="1"/>
            <a:r>
              <a:rPr lang="fa-IR" altLang="en-US" sz="3000" b="1">
                <a:solidFill>
                  <a:srgbClr val="604900"/>
                </a:solidFill>
                <a:cs typeface="B Nazanin" panose="00000400000000000000" pitchFamily="2" charset="-78"/>
              </a:rPr>
              <a:t>سبک سهل‌گیر</a:t>
            </a:r>
          </a:p>
          <a:p>
            <a:pPr algn="just" rtl="1"/>
            <a:r>
              <a:rPr lang="fa-IR" altLang="en-US" sz="3000" b="1">
                <a:solidFill>
                  <a:srgbClr val="604900"/>
                </a:solidFill>
                <a:cs typeface="B Nazanin" panose="00000400000000000000" pitchFamily="2" charset="-78"/>
              </a:rPr>
              <a:t>سبک متعادل</a:t>
            </a:r>
            <a:endParaRPr lang="en-US" altLang="en-US" sz="3000" b="1">
              <a:solidFill>
                <a:srgbClr val="604900"/>
              </a:solidFill>
              <a:cs typeface="B Nazanin" panose="00000400000000000000"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FB9799C-F89F-42D6-B22C-68CD0A690C71}"/>
              </a:ext>
            </a:extLst>
          </p:cNvPr>
          <p:cNvSpPr>
            <a:spLocks noGrp="1" noChangeArrowheads="1"/>
          </p:cNvSpPr>
          <p:nvPr>
            <p:ph type="title"/>
          </p:nvPr>
        </p:nvSpPr>
        <p:spPr/>
        <p:txBody>
          <a:bodyPr/>
          <a:lstStyle/>
          <a:p>
            <a:r>
              <a:rPr lang="fa-IR" altLang="en-US" sz="3600" b="1">
                <a:solidFill>
                  <a:srgbClr val="FFFF00"/>
                </a:solidFill>
                <a:cs typeface="B Nazanin" panose="00000400000000000000" pitchFamily="2" charset="-78"/>
              </a:rPr>
              <a:t>سبک مستبد</a:t>
            </a:r>
            <a:endParaRPr lang="en-US" altLang="en-US" sz="3600" b="1">
              <a:solidFill>
                <a:srgbClr val="FFFF00"/>
              </a:solidFill>
              <a:cs typeface="B Nazanin" panose="00000400000000000000" pitchFamily="2" charset="-78"/>
            </a:endParaRPr>
          </a:p>
        </p:txBody>
      </p:sp>
      <p:sp>
        <p:nvSpPr>
          <p:cNvPr id="18435" name="Content Placeholder 2">
            <a:extLst>
              <a:ext uri="{FF2B5EF4-FFF2-40B4-BE49-F238E27FC236}">
                <a16:creationId xmlns:a16="http://schemas.microsoft.com/office/drawing/2014/main" id="{D6A7D95C-222D-4085-A742-98B9D54EFAF3}"/>
              </a:ext>
            </a:extLst>
          </p:cNvPr>
          <p:cNvSpPr>
            <a:spLocks noGrp="1" noChangeArrowheads="1"/>
          </p:cNvSpPr>
          <p:nvPr>
            <p:ph idx="1"/>
          </p:nvPr>
        </p:nvSpPr>
        <p:spPr/>
        <p:txBody>
          <a:bodyPr/>
          <a:lstStyle/>
          <a:p>
            <a:pPr marL="0" indent="0" algn="just" rtl="1">
              <a:buFontTx/>
              <a:buNone/>
            </a:pPr>
            <a:r>
              <a:rPr lang="ar-SA" altLang="en-US" sz="3000" b="1">
                <a:solidFill>
                  <a:srgbClr val="604900"/>
                </a:solidFill>
                <a:cs typeface="B Nazanin" panose="00000400000000000000" pitchFamily="2" charset="-78"/>
              </a:rPr>
              <a:t>بعضي از والدين در تعامل با نوجوان خود فقط مانند نگهبان و مراقب عمل مي‌كنند. اين به معناي اجازه ندادن به نوجوان براي شركت در هر گونه فعاليت يا گردهمايي است كه خود والدين بر آنها نظارت نمي‌كنند. اين والدين فرض مي‌كنند كه نوجوانان بايد به طور مداوم مورد مشاهده قرار بگيرند و آنها را از انجام هر گونه فعاليت مشكوک منع مي‌كنند. قوانين بسيار سختگيرانه و بدون مشاركت نوجوان تعيين مي‌شود. نوجوان در مقابل اجراي اين قوانين مورد تشويق قرا نمي‌گيرد و محبت و توجهي دريافت نمي‌كند. چنين والديني بر اين باورند كه مي‌توان مشكلات بالقوه را از طريق قوانين سختگيرانه و نظم و انضباط از بين برد. </a:t>
            </a:r>
            <a:endParaRPr lang="en-US" altLang="en-US" sz="3000" b="1">
              <a:solidFill>
                <a:srgbClr val="604900"/>
              </a:solidFill>
              <a:cs typeface="B Nazanin" panose="00000400000000000000"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07DCEBF-91FD-4F19-BB39-F058504FC33B}"/>
              </a:ext>
            </a:extLst>
          </p:cNvPr>
          <p:cNvSpPr>
            <a:spLocks noGrp="1" noChangeArrowheads="1"/>
          </p:cNvSpPr>
          <p:nvPr>
            <p:ph type="title"/>
          </p:nvPr>
        </p:nvSpPr>
        <p:spPr>
          <a:xfrm>
            <a:off x="457200" y="6350"/>
            <a:ext cx="8229600" cy="850900"/>
          </a:xfrm>
        </p:spPr>
        <p:txBody>
          <a:bodyPr/>
          <a:lstStyle/>
          <a:p>
            <a:r>
              <a:rPr lang="ar-SA" altLang="en-US" sz="3600" b="1">
                <a:solidFill>
                  <a:srgbClr val="FFFF00"/>
                </a:solidFill>
                <a:cs typeface="B Nazanin" panose="00000400000000000000" pitchFamily="2" charset="-78"/>
              </a:rPr>
              <a:t>سبک سهل‌گیر</a:t>
            </a:r>
            <a:endParaRPr lang="en-US" altLang="en-US" sz="3600">
              <a:solidFill>
                <a:srgbClr val="FFFF00"/>
              </a:solidFill>
            </a:endParaRPr>
          </a:p>
        </p:txBody>
      </p:sp>
      <p:sp>
        <p:nvSpPr>
          <p:cNvPr id="19459" name="Content Placeholder 2">
            <a:extLst>
              <a:ext uri="{FF2B5EF4-FFF2-40B4-BE49-F238E27FC236}">
                <a16:creationId xmlns:a16="http://schemas.microsoft.com/office/drawing/2014/main" id="{A9830688-2A51-4526-BEA3-2648B4137C73}"/>
              </a:ext>
            </a:extLst>
          </p:cNvPr>
          <p:cNvSpPr>
            <a:spLocks noGrp="1" noChangeArrowheads="1"/>
          </p:cNvSpPr>
          <p:nvPr>
            <p:ph idx="1"/>
          </p:nvPr>
        </p:nvSpPr>
        <p:spPr>
          <a:xfrm>
            <a:off x="457200" y="714375"/>
            <a:ext cx="8229600" cy="4989513"/>
          </a:xfrm>
        </p:spPr>
        <p:txBody>
          <a:bodyPr/>
          <a:lstStyle/>
          <a:p>
            <a:pPr marL="0" indent="0" algn="just" rtl="1">
              <a:buFontTx/>
              <a:buNone/>
            </a:pPr>
            <a:r>
              <a:rPr lang="ar-SA" altLang="en-US" sz="2800" b="1">
                <a:solidFill>
                  <a:srgbClr val="6D4A03"/>
                </a:solidFill>
                <a:cs typeface="B Nazanin" panose="00000400000000000000" pitchFamily="2" charset="-78"/>
              </a:rPr>
              <a:t>دسته‌اي ديگر از والدين بيش از حد لازم آسان مي‌گيرند. اين والدين باور دارند كه نوجوانان مي‌توانند براي هر چيزي تصميم بگيرند، آنها معتقدند بالاخره مشكلات صرف نظر از آنچه ما انجام مي‌دهيم رخ خواهند داد، بنابراين نه خود در مورد راهبردهاي مقابله با مشكل استدلال مي‌كنند و نه اين فرصت را براي نوجوان فراهم مي‌كنند. اين والدي</a:t>
            </a:r>
            <a:r>
              <a:rPr lang="fa-IR" altLang="en-US" sz="2800" b="1">
                <a:solidFill>
                  <a:srgbClr val="6D4A03"/>
                </a:solidFill>
                <a:cs typeface="B Nazanin" panose="00000400000000000000" pitchFamily="2" charset="-78"/>
              </a:rPr>
              <a:t>ن </a:t>
            </a:r>
            <a:r>
              <a:rPr lang="ar-SA" altLang="en-US" sz="2800" b="1">
                <a:solidFill>
                  <a:srgbClr val="6D4A03"/>
                </a:solidFill>
                <a:cs typeface="B Nazanin" panose="00000400000000000000" pitchFamily="2" charset="-78"/>
              </a:rPr>
              <a:t>آزادي زيادي به فرزندان خود مي‌دهند و توقعات بسيار كمي دارند، انتظارات و قوانين روشني وجود ندارد. اين والدين در كنار توقعات بسيار اندک، محبت و توجه زيادي به نوجوان نشان مي‌دهند. اين گونه پدر و مادرها هدايت و يا جهت‌دهي مناسبي را كه يک فرد جوان به آن نياز دارد ارائه نمي‌كنند، اين در حالي است كه نوجوانان به الگويي از نقش بزرگسالان نيازمند هستند. نوجوانان نيازمند اطلاعاتي هستند كه گذر آنها را از دوره نوجواني تسهيل كند. وقتي نوجوان راهنماي مناسبي براي تصميم‌گيري ندارد احتمال ارتكاب رفتار پر خطر افزايش مي‌يابد. </a:t>
            </a:r>
            <a:endParaRPr lang="en-US" altLang="en-US" sz="2800" b="1">
              <a:solidFill>
                <a:srgbClr val="6D4A03"/>
              </a:solidFill>
              <a:cs typeface="B Nazanin" panose="00000400000000000000"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69EA17F-C660-494C-BE93-2FBD0FF43133}"/>
              </a:ext>
            </a:extLst>
          </p:cNvPr>
          <p:cNvSpPr>
            <a:spLocks noGrp="1" noChangeArrowheads="1"/>
          </p:cNvSpPr>
          <p:nvPr>
            <p:ph type="title"/>
          </p:nvPr>
        </p:nvSpPr>
        <p:spPr>
          <a:xfrm>
            <a:off x="457200" y="11113"/>
            <a:ext cx="8229600" cy="1143000"/>
          </a:xfrm>
        </p:spPr>
        <p:txBody>
          <a:bodyPr/>
          <a:lstStyle/>
          <a:p>
            <a:r>
              <a:rPr lang="ar-SA" altLang="en-US" sz="3600" b="1">
                <a:solidFill>
                  <a:srgbClr val="FFFF00"/>
                </a:solidFill>
                <a:cs typeface="B Nazanin" panose="00000400000000000000" pitchFamily="2" charset="-78"/>
              </a:rPr>
              <a:t>سبک بی‌تفاو</a:t>
            </a:r>
            <a:r>
              <a:rPr lang="fa-IR" altLang="en-US" sz="3600" b="1">
                <a:solidFill>
                  <a:srgbClr val="FFFF00"/>
                </a:solidFill>
                <a:cs typeface="B Nazanin" panose="00000400000000000000" pitchFamily="2" charset="-78"/>
              </a:rPr>
              <a:t>ت</a:t>
            </a:r>
            <a:endParaRPr lang="en-US" altLang="en-US" sz="3600">
              <a:solidFill>
                <a:srgbClr val="FFFF00"/>
              </a:solidFill>
            </a:endParaRPr>
          </a:p>
        </p:txBody>
      </p:sp>
      <p:sp>
        <p:nvSpPr>
          <p:cNvPr id="20483" name="Content Placeholder 2">
            <a:extLst>
              <a:ext uri="{FF2B5EF4-FFF2-40B4-BE49-F238E27FC236}">
                <a16:creationId xmlns:a16="http://schemas.microsoft.com/office/drawing/2014/main" id="{8B6FF36D-3BFF-448F-A9AA-C20699E15EE0}"/>
              </a:ext>
            </a:extLst>
          </p:cNvPr>
          <p:cNvSpPr>
            <a:spLocks noGrp="1" noChangeArrowheads="1"/>
          </p:cNvSpPr>
          <p:nvPr>
            <p:ph idx="1"/>
          </p:nvPr>
        </p:nvSpPr>
        <p:spPr>
          <a:xfrm>
            <a:off x="539750" y="1120775"/>
            <a:ext cx="8229600" cy="4525963"/>
          </a:xfrm>
        </p:spPr>
        <p:txBody>
          <a:bodyPr/>
          <a:lstStyle/>
          <a:p>
            <a:pPr marL="0" indent="0" algn="just" rtl="1">
              <a:buFontTx/>
              <a:buNone/>
            </a:pPr>
            <a:r>
              <a:rPr lang="ar-SA" altLang="en-US" sz="3000" b="1">
                <a:solidFill>
                  <a:srgbClr val="6D4A03"/>
                </a:solidFill>
                <a:cs typeface="B Nazanin" panose="00000400000000000000" pitchFamily="2" charset="-78"/>
              </a:rPr>
              <a:t>والدين بي‌تفاوت از فرزندان غافل و جدا هستند و كاري به كار آنها ندارند. اين والدين در هر دو محور توجه و قاطعيت نقص دارند، به فرزندان توجه كافي ندارند و انتظارات روشني در خانواده وجود ندارد. آنان براي فرزندان خود، برنامه، انتظار، توقع و مسئوليت خاصي تعيين نكرده‌اند. همچنين توجه، محبت، صميمت و عاطفه خاصي نيز به فرزندان خود نشان نمي‌دهند. اين والدين فقط نيازهاي اوليه فرزندان از جمله غذا، پوشاک و تحصيل را تامين مي‌كنند ولي در ساير موارد عاطفي، رواني و پشتيبابي زندگي كاري به فرزندان خود ندارند. براي اين والدين، قسمت‌هاي ديگر زندگيشان مثل كار، تفريح، روابط اجتماعي و معاشرت مهمتر از فرزندان است. خانواده غافل، نظارتي بر رفتار فرزندان خود ندارد. </a:t>
            </a:r>
            <a:endParaRPr lang="en-US" altLang="en-US" sz="3000" b="1">
              <a:solidFill>
                <a:srgbClr val="6D4A03"/>
              </a:solidFill>
              <a:cs typeface="B Nazanin" panose="00000400000000000000"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a:extLst>
              <a:ext uri="{FF2B5EF4-FFF2-40B4-BE49-F238E27FC236}">
                <a16:creationId xmlns:a16="http://schemas.microsoft.com/office/drawing/2014/main" id="{B126BDF4-3DDC-476F-A66C-F89095E68A35}"/>
              </a:ext>
            </a:extLst>
          </p:cNvPr>
          <p:cNvSpPr>
            <a:spLocks noGrp="1" noChangeArrowheads="1"/>
          </p:cNvSpPr>
          <p:nvPr>
            <p:ph idx="1"/>
          </p:nvPr>
        </p:nvSpPr>
        <p:spPr/>
        <p:txBody>
          <a:bodyPr/>
          <a:lstStyle/>
          <a:p>
            <a:pPr algn="just" rtl="1"/>
            <a:r>
              <a:rPr lang="fa-IR" altLang="en-US" b="1">
                <a:solidFill>
                  <a:srgbClr val="FFC000"/>
                </a:solidFill>
                <a:cs typeface="B Nazanin" panose="00000400000000000000" pitchFamily="2" charset="-78"/>
              </a:rPr>
              <a:t>پژوهشهاى بسيارى نشان داده است خانواده به دلايل متعدد مهمترين محيط براى پيشگيرى ازسوءمصرف مواد است.</a:t>
            </a:r>
            <a:endParaRPr lang="en-US" altLang="en-US" b="1">
              <a:solidFill>
                <a:srgbClr val="FFC000"/>
              </a:solidFill>
              <a:cs typeface="B Nazanin" panose="00000400000000000000" pitchFamily="2" charset="-78"/>
            </a:endParaRPr>
          </a:p>
          <a:p>
            <a:pPr algn="just" rtl="1"/>
            <a:r>
              <a:rPr lang="fa-IR" altLang="en-US" b="1">
                <a:solidFill>
                  <a:srgbClr val="FFC000"/>
                </a:solidFill>
                <a:cs typeface="B Nazanin" panose="00000400000000000000" pitchFamily="2" charset="-78"/>
              </a:rPr>
              <a:t> والدين موثرترين افراد زندگى هر نوجوان هستند و از ابتداى زندگى، به او</a:t>
            </a:r>
            <a:r>
              <a:rPr lang="en-US" altLang="en-US" b="1">
                <a:solidFill>
                  <a:srgbClr val="FFC000"/>
                </a:solidFill>
                <a:cs typeface="B Nazanin" panose="00000400000000000000" pitchFamily="2" charset="-78"/>
              </a:rPr>
              <a:t> </a:t>
            </a:r>
            <a:r>
              <a:rPr lang="fa-IR" altLang="en-US" b="1">
                <a:solidFill>
                  <a:srgbClr val="FFC000"/>
                </a:solidFill>
                <a:cs typeface="B Nazanin" panose="00000400000000000000" pitchFamily="2" charset="-78"/>
              </a:rPr>
              <a:t>دسترسى دارند.</a:t>
            </a:r>
          </a:p>
          <a:p>
            <a:pPr algn="just" rtl="1"/>
            <a:r>
              <a:rPr lang="fa-IR" altLang="en-US" b="1">
                <a:solidFill>
                  <a:srgbClr val="FFC000"/>
                </a:solidFill>
                <a:cs typeface="B Nazanin" panose="00000400000000000000" pitchFamily="2" charset="-78"/>
              </a:rPr>
              <a:t>آنان مهمترين الگوى رفتارى فرزندان هستند، و همچنين بهترين زمان براى پيشگيرى اوليه از مصرف مواد سال‌هاى زندگى فرد در خانواده يعنى کودکى و نوجوانى است.</a:t>
            </a:r>
            <a:endParaRPr lang="en-US" altLang="en-US" b="1">
              <a:solidFill>
                <a:srgbClr val="FFC000"/>
              </a:solidFill>
              <a:cs typeface="B Nazanin" panose="00000400000000000000"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28F67AF5-1A52-44AF-9232-26CFFBEEC096}"/>
              </a:ext>
            </a:extLst>
          </p:cNvPr>
          <p:cNvSpPr>
            <a:spLocks noGrp="1" noChangeArrowheads="1"/>
          </p:cNvSpPr>
          <p:nvPr>
            <p:ph type="title"/>
          </p:nvPr>
        </p:nvSpPr>
        <p:spPr/>
        <p:txBody>
          <a:bodyPr/>
          <a:lstStyle/>
          <a:p>
            <a:r>
              <a:rPr lang="ar-SA" altLang="en-US" sz="3600" b="1">
                <a:solidFill>
                  <a:srgbClr val="FFFF00"/>
                </a:solidFill>
                <a:cs typeface="B Nazanin" panose="00000400000000000000" pitchFamily="2" charset="-78"/>
              </a:rPr>
              <a:t>سبک متعادل </a:t>
            </a:r>
            <a:endParaRPr lang="en-US" altLang="en-US" sz="3600">
              <a:solidFill>
                <a:srgbClr val="FFFF00"/>
              </a:solidFill>
            </a:endParaRPr>
          </a:p>
        </p:txBody>
      </p:sp>
      <p:sp>
        <p:nvSpPr>
          <p:cNvPr id="21507" name="Content Placeholder 2">
            <a:extLst>
              <a:ext uri="{FF2B5EF4-FFF2-40B4-BE49-F238E27FC236}">
                <a16:creationId xmlns:a16="http://schemas.microsoft.com/office/drawing/2014/main" id="{D6D78A51-56D4-490B-94FE-D25717F64FE5}"/>
              </a:ext>
            </a:extLst>
          </p:cNvPr>
          <p:cNvSpPr>
            <a:spLocks noGrp="1" noChangeArrowheads="1"/>
          </p:cNvSpPr>
          <p:nvPr>
            <p:ph idx="1"/>
          </p:nvPr>
        </p:nvSpPr>
        <p:spPr/>
        <p:txBody>
          <a:bodyPr/>
          <a:lstStyle/>
          <a:p>
            <a:pPr marL="0" indent="0" algn="just" rtl="1">
              <a:buFontTx/>
              <a:buNone/>
            </a:pPr>
            <a:r>
              <a:rPr lang="ar-SA" altLang="en-US" b="1">
                <a:solidFill>
                  <a:srgbClr val="6D4A03"/>
                </a:solidFill>
                <a:cs typeface="B Nazanin" panose="00000400000000000000" pitchFamily="2" charset="-78"/>
              </a:rPr>
              <a:t>تربيت متعادل توسط بسياري از كارشناسان به عنوان موثرترين شيوه تربيت مورد توجه قرار گرفته است. اين نوع فرزند‌پروري كه شامل ايجاد توازني ميان توجه، محبت و انتظار و قانونمندي است، براي نوجوانان و همچنين كودكان كم سن و سال‌تر موثر است. همان طور كه از اين عبارت پيداست، پدر و مادر متعادل داراي دانش، قابل اعتماد و موثر هستند، بدون اين كه بيش از حد خشن، حساس و يا بيش از حد بي‌قيد باشند. </a:t>
            </a:r>
            <a:endParaRPr lang="en-US" altLang="en-US" b="1">
              <a:solidFill>
                <a:srgbClr val="6D4A03"/>
              </a:solidFill>
              <a:cs typeface="B Nazanin" panose="00000400000000000000"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F164B73E-BBE9-4CF1-9F44-BFD359A133F5}"/>
              </a:ext>
            </a:extLst>
          </p:cNvPr>
          <p:cNvSpPr>
            <a:spLocks noGrp="1" noChangeArrowheads="1"/>
          </p:cNvSpPr>
          <p:nvPr>
            <p:ph type="title"/>
          </p:nvPr>
        </p:nvSpPr>
        <p:spPr/>
        <p:txBody>
          <a:bodyPr/>
          <a:lstStyle/>
          <a:p>
            <a:r>
              <a:rPr lang="fa-IR" altLang="en-US">
                <a:solidFill>
                  <a:srgbClr val="FFFF00"/>
                </a:solidFill>
              </a:rPr>
              <a:t>تمرین</a:t>
            </a:r>
            <a:endParaRPr lang="en-US" altLang="en-US">
              <a:solidFill>
                <a:srgbClr val="FFFF00"/>
              </a:solidFill>
            </a:endParaRPr>
          </a:p>
        </p:txBody>
      </p:sp>
      <p:sp>
        <p:nvSpPr>
          <p:cNvPr id="22531" name="Content Placeholder 2">
            <a:extLst>
              <a:ext uri="{FF2B5EF4-FFF2-40B4-BE49-F238E27FC236}">
                <a16:creationId xmlns:a16="http://schemas.microsoft.com/office/drawing/2014/main" id="{FCE727E2-186A-4B91-B9AB-EEFC8C0A0E3C}"/>
              </a:ext>
            </a:extLst>
          </p:cNvPr>
          <p:cNvSpPr>
            <a:spLocks noGrp="1" noChangeArrowheads="1"/>
          </p:cNvSpPr>
          <p:nvPr>
            <p:ph idx="1"/>
          </p:nvPr>
        </p:nvSpPr>
        <p:spPr/>
        <p:txBody>
          <a:bodyPr/>
          <a:lstStyle/>
          <a:p>
            <a:pPr algn="r" rtl="1"/>
            <a:r>
              <a:rPr lang="fa-IR" altLang="en-US">
                <a:solidFill>
                  <a:srgbClr val="FFC000"/>
                </a:solidFill>
              </a:rPr>
              <a:t>"فکر می‌کنید شما در محور محبت چه فعالیت‌هایی انجام داده‌اید؟ در محور قانون‌گذاری چطور؟" </a:t>
            </a:r>
            <a:endParaRPr lang="en-US" altLang="en-US">
              <a:solidFill>
                <a:srgbClr val="FFC000"/>
              </a:solidFill>
            </a:endParaRPr>
          </a:p>
          <a:p>
            <a:pPr algn="r" rtl="1"/>
            <a:r>
              <a:rPr lang="fa-IR" altLang="en-US">
                <a:solidFill>
                  <a:srgbClr val="FFC000"/>
                </a:solidFill>
              </a:rPr>
              <a:t>     </a:t>
            </a:r>
            <a:endParaRPr lang="en-US" altLang="en-US">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a:extLst>
              <a:ext uri="{FF2B5EF4-FFF2-40B4-BE49-F238E27FC236}">
                <a16:creationId xmlns:a16="http://schemas.microsoft.com/office/drawing/2014/main" id="{6EC5BF2A-7071-4FF3-BFB4-53EB5A476B83}"/>
              </a:ext>
            </a:extLst>
          </p:cNvPr>
          <p:cNvSpPr>
            <a:spLocks noGrp="1" noChangeArrowheads="1"/>
          </p:cNvSpPr>
          <p:nvPr>
            <p:ph idx="1"/>
          </p:nvPr>
        </p:nvSpPr>
        <p:spPr/>
        <p:txBody>
          <a:bodyPr/>
          <a:lstStyle/>
          <a:p>
            <a:pPr algn="just" rtl="1"/>
            <a:r>
              <a:rPr lang="fa-IR" altLang="en-US" b="1">
                <a:solidFill>
                  <a:srgbClr val="FFC000"/>
                </a:solidFill>
                <a:cs typeface="B Nazanin" panose="00000400000000000000" pitchFamily="2" charset="-78"/>
              </a:rPr>
              <a:t>پژوهش‌هاى متعدد ضمن تاييد اهميت پيشگيرى اوليه از سوء مصرف مواد در دوران کودکى و نوجوانى نشان داده است که اگر پيشگيری از طريق خانواده باعث به تعويق افتادن اولين مصرف سيگار يا هر ماده ديگرى باشد يا به عبارت ديگر خانواده‌ها فرزندانشان را بدون تجربه مواد به هجده سالگي برسانند، شانس ايجاد مشكلات جدى سوء مصرف مواد و اعتياد در سال‌هاى بعدى زندگى کاهش مى‌یابد.</a:t>
            </a:r>
            <a:endParaRPr lang="en-US" altLang="en-US" b="1">
              <a:solidFill>
                <a:srgbClr val="FFC000"/>
              </a:solidFill>
              <a:cs typeface="B Nazanin" panose="00000400000000000000"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195CA1C-139B-4AC0-9886-6EA957767279}"/>
              </a:ext>
            </a:extLst>
          </p:cNvPr>
          <p:cNvSpPr>
            <a:spLocks noGrp="1" noChangeArrowheads="1"/>
          </p:cNvSpPr>
          <p:nvPr>
            <p:ph type="title"/>
          </p:nvPr>
        </p:nvSpPr>
        <p:spPr/>
        <p:txBody>
          <a:bodyPr/>
          <a:lstStyle/>
          <a:p>
            <a:pPr eaLnBrk="1" hangingPunct="1"/>
            <a:r>
              <a:rPr lang="fa-IR" altLang="en-US" sz="3200" b="1">
                <a:solidFill>
                  <a:srgbClr val="FFFF00"/>
                </a:solidFill>
                <a:cs typeface="B Nazanin" panose="00000400000000000000" pitchFamily="2" charset="-78"/>
              </a:rPr>
              <a:t>اهمیت مهارت‌های فرزند‌پروری در پیشگیری </a:t>
            </a:r>
            <a:endParaRPr lang="en-US" altLang="en-US" sz="3200" b="1">
              <a:solidFill>
                <a:srgbClr val="FFFF00"/>
              </a:solidFill>
              <a:cs typeface="B Nazanin" panose="00000400000000000000" pitchFamily="2" charset="-78"/>
            </a:endParaRPr>
          </a:p>
        </p:txBody>
      </p:sp>
      <p:sp>
        <p:nvSpPr>
          <p:cNvPr id="5123" name="Content Placeholder 2">
            <a:extLst>
              <a:ext uri="{FF2B5EF4-FFF2-40B4-BE49-F238E27FC236}">
                <a16:creationId xmlns:a16="http://schemas.microsoft.com/office/drawing/2014/main" id="{E26EFA64-0F46-4F5B-A157-C640178CB13C}"/>
              </a:ext>
            </a:extLst>
          </p:cNvPr>
          <p:cNvSpPr>
            <a:spLocks noGrp="1" noChangeArrowheads="1"/>
          </p:cNvSpPr>
          <p:nvPr>
            <p:ph idx="1"/>
          </p:nvPr>
        </p:nvSpPr>
        <p:spPr/>
        <p:txBody>
          <a:bodyPr/>
          <a:lstStyle/>
          <a:p>
            <a:pPr marL="0" indent="0" algn="just" rtl="1" eaLnBrk="1" hangingPunct="1">
              <a:buFontTx/>
              <a:buNone/>
            </a:pPr>
            <a:r>
              <a:rPr lang="ar-SA" altLang="en-US" b="1">
                <a:solidFill>
                  <a:srgbClr val="FFC000"/>
                </a:solidFill>
                <a:cs typeface="B Nazanin" panose="00000400000000000000" pitchFamily="2" charset="-78"/>
              </a:rPr>
              <a:t> بد نيست در اهميت پيشگيري اوليه از سوء مصرف مواد در دوران كودكي و نوجواني به اين نكته هم اشاره كنيم كه برخي پژوهش‌ها نشان داده است مصرف مواد در اين دوران مي‌تواند بر مغز فرد كه هنوز دوره رشد و تكامل آن كامل نشده است تاثيراتي برگشت ناپذير بگذارد. از سوي ديگر مهارت‌هايي كه در اين برنامه از آن عنوان «مهارت‌هاي فرزند‌پروري پيشگيرانه» ياد مي‌كنيم مهارت‌هايي است كه صرف نظر از جنبه پيشگيري از اعتياد، بطور عام به استحكام و ثبات خانواده، ارتباط مناسب اعضاي خانواده و رشد  و تكامل سالم فرزندان مي‌انجامد. </a:t>
            </a:r>
            <a:endParaRPr lang="en-US" altLang="en-US" b="1">
              <a:solidFill>
                <a:srgbClr val="FFC000"/>
              </a:solidFill>
              <a:cs typeface="B Nazanin" panose="00000400000000000000"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E3FC405-770B-4530-9DAF-5EC3CB12DECB}"/>
              </a:ext>
            </a:extLst>
          </p:cNvPr>
          <p:cNvSpPr>
            <a:spLocks noGrp="1" noChangeArrowheads="1"/>
          </p:cNvSpPr>
          <p:nvPr>
            <p:ph type="title"/>
          </p:nvPr>
        </p:nvSpPr>
        <p:spPr/>
        <p:txBody>
          <a:bodyPr/>
          <a:lstStyle/>
          <a:p>
            <a:endParaRPr lang="en-US" altLang="en-US"/>
          </a:p>
        </p:txBody>
      </p:sp>
      <p:sp>
        <p:nvSpPr>
          <p:cNvPr id="6147" name="Content Placeholder 2">
            <a:extLst>
              <a:ext uri="{FF2B5EF4-FFF2-40B4-BE49-F238E27FC236}">
                <a16:creationId xmlns:a16="http://schemas.microsoft.com/office/drawing/2014/main" id="{163A1DCE-51C3-4B9E-AA6F-5CF2EAE7F2F6}"/>
              </a:ext>
            </a:extLst>
          </p:cNvPr>
          <p:cNvSpPr>
            <a:spLocks noGrp="1" noChangeArrowheads="1"/>
          </p:cNvSpPr>
          <p:nvPr>
            <p:ph idx="1"/>
          </p:nvPr>
        </p:nvSpPr>
        <p:spPr/>
        <p:txBody>
          <a:bodyPr/>
          <a:lstStyle/>
          <a:p>
            <a:pPr algn="just" rtl="1"/>
            <a:r>
              <a:rPr lang="fa-IR" altLang="en-US">
                <a:solidFill>
                  <a:srgbClr val="FFC000"/>
                </a:solidFill>
                <a:cs typeface="B Nazanin" panose="00000400000000000000" pitchFamily="2" charset="-78"/>
              </a:rPr>
              <a:t>شواهد بين المللي نشان مي‌دهند برنامه‌های پيشگيری انتخابي در خانواده‌های واجد عوامل خطر، جايي که فرزندان و/يا والدين درگير يك يا چند عامل خطر مستعدکننده برای شروع مصرف مواد هستند، به صورت مؤثری توانسته‌اند در بهبود کارکردهای خانوادگي و پيشگيری از مصرف مواد در فرزندان مؤثر واقع شوند. </a:t>
            </a:r>
            <a:endParaRPr lang="en-US" altLang="en-US">
              <a:solidFill>
                <a:srgbClr val="FFC000"/>
              </a:solidFill>
              <a:cs typeface="B Nazanin" panose="00000400000000000000"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59BCA8B-015D-4725-A4D5-7F05CD4A4163}"/>
              </a:ext>
            </a:extLst>
          </p:cNvPr>
          <p:cNvSpPr>
            <a:spLocks noGrp="1" noChangeArrowheads="1"/>
          </p:cNvSpPr>
          <p:nvPr>
            <p:ph type="ctrTitle"/>
          </p:nvPr>
        </p:nvSpPr>
        <p:spPr/>
        <p:txBody>
          <a:bodyPr/>
          <a:lstStyle/>
          <a:p>
            <a:r>
              <a:rPr lang="fa-IR" altLang="en-US">
                <a:solidFill>
                  <a:srgbClr val="FFFF00"/>
                </a:solidFill>
                <a:cs typeface="B Nazanin" panose="00000400000000000000" pitchFamily="2" charset="-78"/>
              </a:rPr>
              <a:t>معرفی برنامه</a:t>
            </a:r>
            <a:endParaRPr lang="en-US" altLang="en-US">
              <a:solidFill>
                <a:srgbClr val="FFFF00"/>
              </a:solidFill>
              <a:cs typeface="B Nazanin" panose="00000400000000000000" pitchFamily="2" charset="-78"/>
            </a:endParaRPr>
          </a:p>
        </p:txBody>
      </p:sp>
      <p:sp>
        <p:nvSpPr>
          <p:cNvPr id="7171" name="Subtitle 2">
            <a:extLst>
              <a:ext uri="{FF2B5EF4-FFF2-40B4-BE49-F238E27FC236}">
                <a16:creationId xmlns:a16="http://schemas.microsoft.com/office/drawing/2014/main" id="{F18A4AE4-AC32-4172-94E5-9F76701A48C1}"/>
              </a:ext>
            </a:extLst>
          </p:cNvPr>
          <p:cNvSpPr>
            <a:spLocks noGrp="1" noChangeArrowheads="1"/>
          </p:cNvSpPr>
          <p:nvPr>
            <p:ph type="subTitle" idx="1"/>
          </p:nvPr>
        </p:nvSpPr>
        <p:spPr/>
        <p:txBody>
          <a:bodyPr/>
          <a:lstStyle/>
          <a:p>
            <a:r>
              <a:rPr lang="fa-IR" altLang="en-US" sz="6000">
                <a:solidFill>
                  <a:srgbClr val="FFC000"/>
                </a:solidFill>
                <a:cs typeface="B Nazanin" panose="00000400000000000000" pitchFamily="2" charset="-78"/>
              </a:rPr>
              <a:t>مفهوم ” نوجوان سالم من“</a:t>
            </a:r>
            <a:endParaRPr lang="en-US" altLang="en-US" sz="6000">
              <a:solidFill>
                <a:srgbClr val="FFC000"/>
              </a:solidFill>
              <a:cs typeface="B Nazanin" panose="00000400000000000000"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C4B6387-BE2E-4C7B-9731-555B9315E0A4}"/>
              </a:ext>
            </a:extLst>
          </p:cNvPr>
          <p:cNvSpPr>
            <a:spLocks noGrp="1" noChangeArrowheads="1"/>
          </p:cNvSpPr>
          <p:nvPr>
            <p:ph type="title"/>
          </p:nvPr>
        </p:nvSpPr>
        <p:spPr/>
        <p:txBody>
          <a:bodyPr/>
          <a:lstStyle/>
          <a:p>
            <a:endParaRPr lang="en-US" altLang="en-US"/>
          </a:p>
        </p:txBody>
      </p:sp>
      <p:sp>
        <p:nvSpPr>
          <p:cNvPr id="8195" name="Content Placeholder 2">
            <a:extLst>
              <a:ext uri="{FF2B5EF4-FFF2-40B4-BE49-F238E27FC236}">
                <a16:creationId xmlns:a16="http://schemas.microsoft.com/office/drawing/2014/main" id="{13195A31-20C0-4DF1-807E-36CF2D713E84}"/>
              </a:ext>
            </a:extLst>
          </p:cNvPr>
          <p:cNvSpPr>
            <a:spLocks noGrp="1" noChangeArrowheads="1"/>
          </p:cNvSpPr>
          <p:nvPr>
            <p:ph idx="1"/>
          </p:nvPr>
        </p:nvSpPr>
        <p:spPr>
          <a:xfrm>
            <a:off x="457200" y="765175"/>
            <a:ext cx="8229600" cy="5360988"/>
          </a:xfrm>
        </p:spPr>
        <p:txBody>
          <a:bodyPr/>
          <a:lstStyle/>
          <a:p>
            <a:pPr algn="just" rtl="1"/>
            <a:r>
              <a:rPr lang="fa-IR" altLang="en-US" b="1">
                <a:solidFill>
                  <a:srgbClr val="FFC000"/>
                </a:solidFill>
                <a:cs typeface="B Nazanin" panose="00000400000000000000" pitchFamily="2" charset="-78"/>
              </a:rPr>
              <a:t>برنامه </a:t>
            </a:r>
            <a:r>
              <a:rPr lang="fa-IR" altLang="en-US" b="1">
                <a:solidFill>
                  <a:srgbClr val="FFFF00"/>
                </a:solidFill>
                <a:cs typeface="B Nazanin" panose="00000400000000000000" pitchFamily="2" charset="-78"/>
              </a:rPr>
              <a:t>"نوجوان سالم من" </a:t>
            </a:r>
            <a:r>
              <a:rPr lang="fa-IR" altLang="en-US" b="1">
                <a:solidFill>
                  <a:srgbClr val="FFC000"/>
                </a:solidFill>
                <a:cs typeface="B Nazanin" panose="00000400000000000000" pitchFamily="2" charset="-78"/>
              </a:rPr>
              <a:t>با رویکرد پیشگیری در سطح انتخابى و با هدف ارتقای اطلاعات و مهارت‌های اساسی فرزند‌پروری موثر در محافظت از نوجوانان در برابر آسیب سوء مصرف مواد طراحی گردیده است. </a:t>
            </a:r>
          </a:p>
          <a:p>
            <a:pPr algn="just" rtl="1"/>
            <a:r>
              <a:rPr lang="fa-IR" altLang="en-US" b="1">
                <a:solidFill>
                  <a:srgbClr val="FFC000"/>
                </a:solidFill>
                <a:cs typeface="B Nazanin" panose="00000400000000000000" pitchFamily="2" charset="-78"/>
              </a:rPr>
              <a:t>این برنامه براى آموزش والدینى تدوین شده که یکى یا هر دوى آنان تجربه سوء مصرف مواد داشته و در حال حاضر تحت درمان قرار دارند. </a:t>
            </a:r>
          </a:p>
          <a:p>
            <a:pPr algn="just" rtl="1"/>
            <a:r>
              <a:rPr lang="fa-IR" altLang="en-US" b="1">
                <a:solidFill>
                  <a:srgbClr val="FFC000"/>
                </a:solidFill>
                <a:cs typeface="B Nazanin" panose="00000400000000000000" pitchFamily="2" charset="-78"/>
              </a:rPr>
              <a:t>این مجموعه با آموزش، تمرین و افزایش آگاهی والدین در طی دوره آموزشی کمک می‌کند مهارت‌ها و تکنیک‌های کاربردی پیشگیری و فرزند‌پروری به والدین منتقل شود.</a:t>
            </a:r>
            <a:endParaRPr lang="en-US" altLang="en-US" b="1">
              <a:solidFill>
                <a:srgbClr val="FFC000"/>
              </a:solidFill>
              <a:cs typeface="B Nazanin" panose="00000400000000000000"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E171857-0974-41F7-A805-7CAB27CC9DC5}"/>
              </a:ext>
            </a:extLst>
          </p:cNvPr>
          <p:cNvSpPr>
            <a:spLocks noGrp="1" noChangeArrowheads="1"/>
          </p:cNvSpPr>
          <p:nvPr>
            <p:ph type="title"/>
          </p:nvPr>
        </p:nvSpPr>
        <p:spPr/>
        <p:txBody>
          <a:bodyPr/>
          <a:lstStyle/>
          <a:p>
            <a:endParaRPr lang="en-US" altLang="en-US"/>
          </a:p>
        </p:txBody>
      </p:sp>
      <p:sp>
        <p:nvSpPr>
          <p:cNvPr id="9219" name="Content Placeholder 2">
            <a:extLst>
              <a:ext uri="{FF2B5EF4-FFF2-40B4-BE49-F238E27FC236}">
                <a16:creationId xmlns:a16="http://schemas.microsoft.com/office/drawing/2014/main" id="{2015BE2A-601F-473A-8AEC-36CB15C44EFC}"/>
              </a:ext>
            </a:extLst>
          </p:cNvPr>
          <p:cNvSpPr>
            <a:spLocks noGrp="1" noChangeArrowheads="1"/>
          </p:cNvSpPr>
          <p:nvPr>
            <p:ph idx="1"/>
          </p:nvPr>
        </p:nvSpPr>
        <p:spPr>
          <a:xfrm>
            <a:off x="457200" y="692150"/>
            <a:ext cx="8229600" cy="5434013"/>
          </a:xfrm>
        </p:spPr>
        <p:txBody>
          <a:bodyPr/>
          <a:lstStyle/>
          <a:p>
            <a:pPr algn="just" rtl="1"/>
            <a:endParaRPr lang="fa-IR" altLang="en-US">
              <a:solidFill>
                <a:srgbClr val="FFC000"/>
              </a:solidFill>
              <a:cs typeface="B Nazanin" panose="00000400000000000000" pitchFamily="2" charset="-78"/>
            </a:endParaRPr>
          </a:p>
          <a:p>
            <a:pPr algn="just" rtl="1"/>
            <a:r>
              <a:rPr lang="fa-IR" altLang="en-US" b="1">
                <a:solidFill>
                  <a:srgbClr val="FFC000"/>
                </a:solidFill>
                <a:cs typeface="B Nazanin" panose="00000400000000000000" pitchFamily="2" charset="-78"/>
              </a:rPr>
              <a:t>برنامه حاضر بر مبناى اصول ثابت شده پيشگيرى از سوء مصرف مواد در کودکان و نوجوانان و با استفاده از منابع معتبرى که معرفی شده است براى شرايط خاص والدين ايرانى طراحى شده است.</a:t>
            </a:r>
          </a:p>
          <a:p>
            <a:pPr algn="just" rtl="1"/>
            <a:r>
              <a:rPr lang="fa-IR" altLang="en-US" b="1">
                <a:solidFill>
                  <a:srgbClr val="FFC000"/>
                </a:solidFill>
                <a:cs typeface="B Nazanin" panose="00000400000000000000" pitchFamily="2" charset="-78"/>
              </a:rPr>
              <a:t>این برنامه در هشت فصل برای هشت گفتار هفتگی طراحی شده و در طی هشت هفته اجرا می‌گردد.</a:t>
            </a:r>
          </a:p>
          <a:p>
            <a:pPr algn="just" rtl="1"/>
            <a:r>
              <a:rPr lang="fa-IR" altLang="en-US" b="1">
                <a:solidFill>
                  <a:srgbClr val="FFC000"/>
                </a:solidFill>
                <a:cs typeface="B Nazanin" panose="00000400000000000000" pitchFamily="2" charset="-78"/>
              </a:rPr>
              <a:t>جلسات شامل سخنرانی،گفتگو، تمرین و کار گروهی است و تکلیف منزل هم برای تحکیم آموخته‌ها و تداوم یادگیری ارایه می‌شود.</a:t>
            </a:r>
            <a:endParaRPr lang="en-US" altLang="en-US" b="1">
              <a:solidFill>
                <a:srgbClr val="FFC000"/>
              </a:solidFill>
              <a:cs typeface="B Nazanin" panose="00000400000000000000"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E29B-133C-4EE5-ABB7-6E288A6D98C0}"/>
              </a:ext>
            </a:extLst>
          </p:cNvPr>
          <p:cNvSpPr>
            <a:spLocks noGrp="1"/>
          </p:cNvSpPr>
          <p:nvPr>
            <p:ph type="title"/>
          </p:nvPr>
        </p:nvSpPr>
        <p:spPr/>
        <p:txBody>
          <a:bodyPr/>
          <a:lstStyle/>
          <a:p>
            <a:pPr>
              <a:defRPr/>
            </a:pPr>
            <a:r>
              <a:rPr lang="fa-IR" sz="5400" dirty="0">
                <a:solidFill>
                  <a:srgbClr val="FFFF00"/>
                </a:solidFill>
                <a:latin typeface="+mn-lt"/>
                <a:ea typeface="+mn-ea"/>
                <a:cs typeface="B Nazanin" panose="00000400000000000000" pitchFamily="2" charset="-78"/>
              </a:rPr>
              <a:t>هشت گفتار</a:t>
            </a:r>
            <a:endParaRPr lang="en-US" sz="5400" dirty="0">
              <a:solidFill>
                <a:srgbClr val="FFFF00"/>
              </a:solidFill>
              <a:latin typeface="+mn-lt"/>
              <a:ea typeface="+mn-ea"/>
              <a:cs typeface="B Nazanin" panose="00000400000000000000" pitchFamily="2" charset="-78"/>
            </a:endParaRPr>
          </a:p>
        </p:txBody>
      </p:sp>
      <p:sp>
        <p:nvSpPr>
          <p:cNvPr id="10243" name="Content Placeholder 2">
            <a:extLst>
              <a:ext uri="{FF2B5EF4-FFF2-40B4-BE49-F238E27FC236}">
                <a16:creationId xmlns:a16="http://schemas.microsoft.com/office/drawing/2014/main" id="{ACD52D74-2AAC-429B-9E04-B8A2CDAF9064}"/>
              </a:ext>
            </a:extLst>
          </p:cNvPr>
          <p:cNvSpPr>
            <a:spLocks noGrp="1" noChangeArrowheads="1"/>
          </p:cNvSpPr>
          <p:nvPr>
            <p:ph idx="1"/>
          </p:nvPr>
        </p:nvSpPr>
        <p:spPr>
          <a:xfrm>
            <a:off x="457200" y="1196975"/>
            <a:ext cx="8229600" cy="4929188"/>
          </a:xfrm>
        </p:spPr>
        <p:txBody>
          <a:bodyPr/>
          <a:lstStyle/>
          <a:p>
            <a:pPr algn="r" rtl="1"/>
            <a:r>
              <a:rPr lang="fa-IR" altLang="en-US" sz="2800" b="1">
                <a:solidFill>
                  <a:srgbClr val="FFC000"/>
                </a:solidFill>
                <a:cs typeface="B Nazanin" panose="00000400000000000000" pitchFamily="2" charset="-78"/>
              </a:rPr>
              <a:t>گفتار اول: دانش فرزند پروری</a:t>
            </a:r>
          </a:p>
          <a:p>
            <a:pPr algn="r" rtl="1"/>
            <a:r>
              <a:rPr lang="fa-IR" altLang="en-US" sz="2800" b="1">
                <a:solidFill>
                  <a:srgbClr val="FFC000"/>
                </a:solidFill>
                <a:cs typeface="B Nazanin" panose="00000400000000000000" pitchFamily="2" charset="-78"/>
              </a:rPr>
              <a:t>گفتار دوم: مهارت‌های فرزند پروری هوشمندانه و موثر (مفهوم)</a:t>
            </a:r>
          </a:p>
          <a:p>
            <a:pPr algn="r" rtl="1"/>
            <a:r>
              <a:rPr lang="fa-IR" altLang="en-US" sz="2800" b="1">
                <a:solidFill>
                  <a:srgbClr val="FFC000"/>
                </a:solidFill>
                <a:cs typeface="B Nazanin" panose="00000400000000000000" pitchFamily="2" charset="-78"/>
              </a:rPr>
              <a:t>گفتار سوم: ارتباط مناسب با نوجوان، حضور در زندگی نوجوان</a:t>
            </a:r>
          </a:p>
          <a:p>
            <a:pPr algn="r" rtl="1"/>
            <a:r>
              <a:rPr lang="fa-IR" altLang="en-US" sz="2800" b="1">
                <a:solidFill>
                  <a:srgbClr val="FFC000"/>
                </a:solidFill>
                <a:cs typeface="B Nazanin" panose="00000400000000000000" pitchFamily="2" charset="-78"/>
              </a:rPr>
              <a:t>گفتار چهارم: قانون‌گذاری و نظارت</a:t>
            </a:r>
          </a:p>
          <a:p>
            <a:pPr algn="r" rtl="1"/>
            <a:r>
              <a:rPr lang="fa-IR" altLang="en-US" sz="2800" b="1">
                <a:solidFill>
                  <a:srgbClr val="FFC000"/>
                </a:solidFill>
                <a:cs typeface="B Nazanin" panose="00000400000000000000" pitchFamily="2" charset="-78"/>
              </a:rPr>
              <a:t>گفتار پنجم: توجه به رابطه با دوستان</a:t>
            </a:r>
          </a:p>
          <a:p>
            <a:pPr algn="r" rtl="1"/>
            <a:r>
              <a:rPr lang="fa-IR" altLang="en-US" sz="2800" b="1">
                <a:solidFill>
                  <a:srgbClr val="FFC000"/>
                </a:solidFill>
                <a:cs typeface="B Nazanin" panose="00000400000000000000" pitchFamily="2" charset="-78"/>
              </a:rPr>
              <a:t>گفتار ششم: والدین به مثابه مهمترین الگو</a:t>
            </a:r>
          </a:p>
          <a:p>
            <a:pPr algn="r" rtl="1"/>
            <a:r>
              <a:rPr lang="fa-IR" altLang="en-US" sz="2800" b="1">
                <a:solidFill>
                  <a:srgbClr val="FFC000"/>
                </a:solidFill>
                <a:cs typeface="B Nazanin" panose="00000400000000000000" pitchFamily="2" charset="-78"/>
              </a:rPr>
              <a:t>گفتار هفتم: جلسات خانوادگی</a:t>
            </a:r>
          </a:p>
          <a:p>
            <a:pPr algn="r" rtl="1"/>
            <a:r>
              <a:rPr lang="fa-IR" altLang="en-US" sz="2800" b="1">
                <a:solidFill>
                  <a:srgbClr val="FFC000"/>
                </a:solidFill>
                <a:cs typeface="B Nazanin" panose="00000400000000000000" pitchFamily="2" charset="-78"/>
              </a:rPr>
              <a:t>گفتار هشتم: آگاه‌سازی و گفتگو با نوجوان درباره مواد</a:t>
            </a:r>
            <a:endParaRPr lang="en-US" altLang="en-US" sz="2800" b="1">
              <a:solidFill>
                <a:srgbClr val="FFC000"/>
              </a:solidFill>
              <a:cs typeface="B Nazanin" panose="00000400000000000000" pitchFamily="2" charset="-78"/>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1341</Words>
  <Application>Microsoft Office PowerPoint</Application>
  <PresentationFormat>On-screen Show (4:3)</PresentationFormat>
  <Paragraphs>69</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Wingdings</vt:lpstr>
      <vt:lpstr>Diseño predeterminado</vt:lpstr>
      <vt:lpstr>PowerPoint Presentation</vt:lpstr>
      <vt:lpstr>PowerPoint Presentation</vt:lpstr>
      <vt:lpstr>PowerPoint Presentation</vt:lpstr>
      <vt:lpstr>اهمیت مهارت‌های فرزند‌پروری در پیشگیری </vt:lpstr>
      <vt:lpstr>PowerPoint Presentation</vt:lpstr>
      <vt:lpstr>معرفی برنامه</vt:lpstr>
      <vt:lpstr>PowerPoint Presentation</vt:lpstr>
      <vt:lpstr>PowerPoint Presentation</vt:lpstr>
      <vt:lpstr>هشت گفتار</vt:lpstr>
      <vt:lpstr>معرفی دوره آموزشی</vt:lpstr>
      <vt:lpstr>اصول کارگروهی جلسات</vt:lpstr>
      <vt:lpstr>گفتار اول</vt:lpstr>
      <vt:lpstr>فرزند‌پروری</vt:lpstr>
      <vt:lpstr>محور محبت (پذيرش) </vt:lpstr>
      <vt:lpstr>محور انضباط، محدوديت و كنترل (توقع)</vt:lpstr>
      <vt:lpstr>سبک‌های فرزند‌پروری</vt:lpstr>
      <vt:lpstr>سبک مستبد</vt:lpstr>
      <vt:lpstr>سبک سهل‌گیر</vt:lpstr>
      <vt:lpstr>سبک بی‌تفاوت</vt:lpstr>
      <vt:lpstr>سبک متعادل </vt:lpstr>
      <vt:lpstr>تمرین</vt:lpstr>
    </vt:vector>
  </TitlesOfParts>
  <Company>Siracusa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dc:title>
  <dc:creator>Mariajose</dc:creator>
  <cp:lastModifiedBy>Sanaz Merrikhi</cp:lastModifiedBy>
  <cp:revision>44</cp:revision>
  <dcterms:created xsi:type="dcterms:W3CDTF">2008-10-16T00:44:23Z</dcterms:created>
  <dcterms:modified xsi:type="dcterms:W3CDTF">2020-11-08T07:27:46Z</dcterms:modified>
</cp:coreProperties>
</file>