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a:t>Click to edit Master title style</a:t>
            </a:r>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9" name="Date Placeholder 18"/>
          <p:cNvSpPr>
            <a:spLocks noGrp="1"/>
          </p:cNvSpPr>
          <p:nvPr>
            <p:ph type="dt" sz="half" idx="10"/>
          </p:nvPr>
        </p:nvSpPr>
        <p:spPr/>
        <p:txBody>
          <a:bodyPr/>
          <a:lstStyle/>
          <a:p>
            <a:fld id="{A1E982AA-16DC-45C3-AAF0-E3C8B6FE1743}" type="datetimeFigureOut">
              <a:rPr lang="en-US" smtClean="0"/>
              <a:t>11/8/2020</a:t>
            </a:fld>
            <a:endParaRPr lang="en-US"/>
          </a:p>
        </p:txBody>
      </p:sp>
      <p:sp>
        <p:nvSpPr>
          <p:cNvPr id="8" name="Footer Placeholder 7"/>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24FA37C2-D3C9-4C89-841F-6B2471F17B2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1E982AA-16DC-45C3-AAF0-E3C8B6FE1743}" type="datetimeFigureOut">
              <a:rPr lang="en-US" smtClean="0"/>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A37C2-D3C9-4C89-841F-6B2471F17B2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1E982AA-16DC-45C3-AAF0-E3C8B6FE1743}" type="datetimeFigureOut">
              <a:rPr lang="en-US" smtClean="0"/>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A37C2-D3C9-4C89-841F-6B2471F17B2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Content Placeholder 2"/>
          <p:cNvSpPr>
            <a:spLocks noGrp="1"/>
          </p:cNvSpPr>
          <p:nvPr>
            <p:ph idx="1"/>
          </p:nvPr>
        </p:nvSpPr>
        <p:spPr>
          <a:xfrm>
            <a:off x="502920" y="530352"/>
            <a:ext cx="8183880" cy="41879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1E982AA-16DC-45C3-AAF0-E3C8B6FE1743}" type="datetimeFigureOut">
              <a:rPr lang="en-US" smtClean="0"/>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A37C2-D3C9-4C89-841F-6B2471F17B2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a:t>Click to edit Master title style</a:t>
            </a:r>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1E982AA-16DC-45C3-AAF0-E3C8B6FE1743}" type="datetimeFigureOut">
              <a:rPr lang="en-US" smtClean="0"/>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A37C2-D3C9-4C89-841F-6B2471F17B2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1E982AA-16DC-45C3-AAF0-E3C8B6FE1743}" type="datetimeFigureOut">
              <a:rPr lang="en-US" smtClean="0"/>
              <a:t>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FA37C2-D3C9-4C89-841F-6B2471F17B2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a:t>Click to edit Master title style</a:t>
            </a:r>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1E982AA-16DC-45C3-AAF0-E3C8B6FE1743}" type="datetimeFigureOut">
              <a:rPr lang="en-US" smtClean="0"/>
              <a:t>11/8/2020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FA37C2-D3C9-4C89-841F-6B2471F17B2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A1E982AA-16DC-45C3-AAF0-E3C8B6FE1743}" type="datetimeFigureOut">
              <a:rPr lang="en-US" smtClean="0"/>
              <a:t>11/8/2020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FA37C2-D3C9-4C89-841F-6B2471F17B2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A1E982AA-16DC-45C3-AAF0-E3C8B6FE1743}" type="datetimeFigureOut">
              <a:rPr lang="en-US" smtClean="0"/>
              <a:t>11/8/2020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FA37C2-D3C9-4C89-841F-6B2471F17B2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a:t>Click to edit Master title style</a:t>
            </a:r>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1E982AA-16DC-45C3-AAF0-E3C8B6FE1743}" type="datetimeFigureOut">
              <a:rPr lang="en-US" smtClean="0"/>
              <a:t>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FA37C2-D3C9-4C89-841F-6B2471F17B2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a:t>Click to edit Master title style</a:t>
            </a:r>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1E982AA-16DC-45C3-AAF0-E3C8B6FE1743}" type="datetimeFigureOut">
              <a:rPr lang="en-US" smtClean="0"/>
              <a:t>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FA37C2-D3C9-4C89-841F-6B2471F17B2F}"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a:t>Click to edit Master title style</a:t>
            </a:r>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1E982AA-16DC-45C3-AAF0-E3C8B6FE1743}" type="datetimeFigureOut">
              <a:rPr lang="en-US" smtClean="0"/>
              <a:t>11/8/2020</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4FA37C2-D3C9-4C89-841F-6B2471F17B2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33388" y="908050"/>
            <a:ext cx="8229600" cy="1143000"/>
          </a:xfrm>
        </p:spPr>
        <p:txBody>
          <a:bodyPr/>
          <a:lstStyle/>
          <a:p>
            <a:pPr algn="ctr"/>
            <a:r>
              <a:rPr lang="fa-IR" altLang="en-US" b="1" dirty="0">
                <a:solidFill>
                  <a:srgbClr val="FFFF00"/>
                </a:solidFill>
                <a:cs typeface="B Nazanin" pitchFamily="2" charset="-78"/>
              </a:rPr>
              <a:t>گفتار اول</a:t>
            </a:r>
            <a:endParaRPr lang="en-US" altLang="en-US" b="1" dirty="0">
              <a:solidFill>
                <a:srgbClr val="FFFF00"/>
              </a:solidFill>
              <a:cs typeface="B Nazanin" pitchFamily="2" charset="-78"/>
            </a:endParaRPr>
          </a:p>
        </p:txBody>
      </p:sp>
      <p:sp>
        <p:nvSpPr>
          <p:cNvPr id="13315" name="Content Placeholder 2"/>
          <p:cNvSpPr>
            <a:spLocks noGrp="1"/>
          </p:cNvSpPr>
          <p:nvPr>
            <p:ph idx="1"/>
          </p:nvPr>
        </p:nvSpPr>
        <p:spPr>
          <a:xfrm>
            <a:off x="611188" y="2636838"/>
            <a:ext cx="8229600" cy="3373437"/>
          </a:xfrm>
        </p:spPr>
        <p:txBody>
          <a:bodyPr/>
          <a:lstStyle/>
          <a:p>
            <a:pPr marL="0" indent="0" algn="ctr" rtl="1">
              <a:buFontTx/>
              <a:buNone/>
            </a:pPr>
            <a:r>
              <a:rPr lang="fa-IR" altLang="en-US" sz="4000" b="1" dirty="0">
                <a:solidFill>
                  <a:srgbClr val="FF0000"/>
                </a:solidFill>
                <a:cs typeface="B Nazanin" pitchFamily="2" charset="-78"/>
              </a:rPr>
              <a:t>سبک‌های فرزند‌پروری</a:t>
            </a:r>
            <a:endParaRPr lang="en-US" altLang="en-US" sz="4000" b="1" dirty="0">
              <a:solidFill>
                <a:srgbClr val="FF0000"/>
              </a:solidFill>
              <a:cs typeface="B Nazanin"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0"/>
            <a:ext cx="8229600" cy="1125538"/>
          </a:xfrm>
        </p:spPr>
        <p:txBody>
          <a:bodyPr/>
          <a:lstStyle/>
          <a:p>
            <a:r>
              <a:rPr lang="fa-IR" altLang="en-US" sz="3600" b="1">
                <a:solidFill>
                  <a:srgbClr val="FFFF00"/>
                </a:solidFill>
                <a:cs typeface="B Nazanin" pitchFamily="2" charset="-78"/>
              </a:rPr>
              <a:t>فرزند‌پروری</a:t>
            </a:r>
            <a:endParaRPr lang="en-US" altLang="en-US" sz="3600" b="1">
              <a:solidFill>
                <a:srgbClr val="FFFF00"/>
              </a:solidFill>
              <a:cs typeface="B Nazanin" pitchFamily="2" charset="-78"/>
            </a:endParaRPr>
          </a:p>
        </p:txBody>
      </p:sp>
      <p:sp>
        <p:nvSpPr>
          <p:cNvPr id="3" name="Content Placeholder 2"/>
          <p:cNvSpPr>
            <a:spLocks noGrp="1"/>
          </p:cNvSpPr>
          <p:nvPr>
            <p:ph idx="1"/>
          </p:nvPr>
        </p:nvSpPr>
        <p:spPr>
          <a:xfrm>
            <a:off x="444500" y="1125538"/>
            <a:ext cx="8229600" cy="4525962"/>
          </a:xfrm>
        </p:spPr>
        <p:txBody>
          <a:bodyPr>
            <a:normAutofit lnSpcReduction="10000"/>
          </a:bodyPr>
          <a:lstStyle/>
          <a:p>
            <a:pPr marL="0" indent="0" algn="just" rtl="1">
              <a:buFontTx/>
              <a:buNone/>
              <a:defRPr/>
            </a:pPr>
            <a:r>
              <a:rPr lang="ar-SA" sz="3000" b="1" dirty="0">
                <a:solidFill>
                  <a:srgbClr val="604900"/>
                </a:solidFill>
                <a:cs typeface="B Nazanin" panose="00000400000000000000" pitchFamily="2" charset="-78"/>
              </a:rPr>
              <a:t>منظور از شيوه‌هاي فرزندپروري، روش‌هايي است كه والدين براي تربيت فرزندان خود به كار مي‌گيرند و بيانگر نگرش‌هايي است كه آنها نسبت به فرزندان خود دارند و همچنين شامل معيارها و قوانيني است كه براي فرزندان خويش وضع مي‌كنند. </a:t>
            </a:r>
            <a:endParaRPr lang="fa-IR" sz="3000" b="1" dirty="0">
              <a:solidFill>
                <a:srgbClr val="604900"/>
              </a:solidFill>
              <a:cs typeface="B Nazanin" panose="00000400000000000000" pitchFamily="2" charset="-78"/>
            </a:endParaRPr>
          </a:p>
          <a:p>
            <a:pPr marL="0" indent="0" algn="just" rtl="1">
              <a:buFontTx/>
              <a:buNone/>
              <a:defRPr/>
            </a:pPr>
            <a:r>
              <a:rPr lang="ar-SA" sz="3000" b="1" dirty="0">
                <a:solidFill>
                  <a:srgbClr val="604900"/>
                </a:solidFill>
                <a:cs typeface="B Nazanin" panose="00000400000000000000" pitchFamily="2" charset="-78"/>
              </a:rPr>
              <a:t>روش‌هاي مختلف فرزند‌پروري بر اساس تعادل بين توجه و محبت والدين نسبت به فرزندان و همچنين بر اساس وضع محدوديت‌ها و انتظارت آنها از نوجوانان تعيين مي‌شود، بنابراين در فرزندپروري دو محور عمده وجود دارد: </a:t>
            </a:r>
            <a:endParaRPr lang="en-US" sz="3000" b="1" dirty="0">
              <a:solidFill>
                <a:srgbClr val="604900"/>
              </a:solidFill>
              <a:cs typeface="B Nazanin" panose="00000400000000000000" pitchFamily="2" charset="-78"/>
            </a:endParaRPr>
          </a:p>
          <a:p>
            <a:pPr algn="just" rtl="1">
              <a:defRPr/>
            </a:pPr>
            <a:r>
              <a:rPr lang="ar-SA" sz="3000" b="1" dirty="0">
                <a:solidFill>
                  <a:srgbClr val="604900"/>
                </a:solidFill>
                <a:cs typeface="B Nazanin" panose="00000400000000000000" pitchFamily="2" charset="-78"/>
              </a:rPr>
              <a:t>محور محبت (پذيرش) </a:t>
            </a:r>
            <a:endParaRPr lang="en-US" sz="3000" b="1" dirty="0">
              <a:solidFill>
                <a:srgbClr val="604900"/>
              </a:solidFill>
              <a:cs typeface="B Nazanin" panose="00000400000000000000" pitchFamily="2" charset="-78"/>
            </a:endParaRPr>
          </a:p>
          <a:p>
            <a:pPr algn="just" rtl="1">
              <a:defRPr/>
            </a:pPr>
            <a:r>
              <a:rPr lang="ar-SA" sz="3000" b="1" dirty="0">
                <a:solidFill>
                  <a:srgbClr val="604900"/>
                </a:solidFill>
                <a:cs typeface="B Nazanin" panose="00000400000000000000" pitchFamily="2" charset="-78"/>
              </a:rPr>
              <a:t>محور انضباط، محدوديت و كنترل (توقع).</a:t>
            </a:r>
            <a:endParaRPr lang="en-US" sz="3000" b="1" dirty="0">
              <a:solidFill>
                <a:srgbClr val="604900"/>
              </a:solidFill>
              <a:cs typeface="B Nazanin" panose="00000400000000000000" pitchFamily="2" charset="-78"/>
            </a:endParaRPr>
          </a:p>
          <a:p>
            <a:pPr algn="just">
              <a:defRPr/>
            </a:pPr>
            <a:endParaRPr lang="en-US" sz="3000" dirty="0">
              <a:solidFill>
                <a:srgbClr val="FFC000"/>
              </a:solidFill>
              <a:cs typeface="B Nazanin" panose="00000400000000000000"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2590800"/>
            <a:ext cx="8183880" cy="4815840"/>
          </a:xfrm>
        </p:spPr>
        <p:txBody>
          <a:bodyPr/>
          <a:lstStyle/>
          <a:p>
            <a:r>
              <a:rPr lang="ar-SA" altLang="en-US" sz="3600" b="1" dirty="0">
                <a:solidFill>
                  <a:srgbClr val="FFFF00"/>
                </a:solidFill>
                <a:cs typeface="B Nazanin" pitchFamily="2" charset="-78"/>
              </a:rPr>
              <a:t>محور محبت (پذيرش) </a:t>
            </a:r>
            <a:endParaRPr lang="en-US" altLang="en-US" sz="3600" b="1" dirty="0">
              <a:solidFill>
                <a:srgbClr val="FFFF00"/>
              </a:solidFill>
              <a:cs typeface="B Nazanin" pitchFamily="2" charset="-78"/>
            </a:endParaRPr>
          </a:p>
        </p:txBody>
      </p:sp>
      <p:sp>
        <p:nvSpPr>
          <p:cNvPr id="15363" name="Content Placeholder 2"/>
          <p:cNvSpPr>
            <a:spLocks noGrp="1"/>
          </p:cNvSpPr>
          <p:nvPr>
            <p:ph idx="1"/>
          </p:nvPr>
        </p:nvSpPr>
        <p:spPr>
          <a:xfrm>
            <a:off x="502920" y="1905000"/>
            <a:ext cx="8183880" cy="2813304"/>
          </a:xfrm>
        </p:spPr>
        <p:txBody>
          <a:bodyPr/>
          <a:lstStyle/>
          <a:p>
            <a:pPr marL="0" indent="0" algn="just" rtl="1">
              <a:buFontTx/>
              <a:buNone/>
            </a:pPr>
            <a:r>
              <a:rPr lang="ar-SA" altLang="en-US" sz="3000" dirty="0">
                <a:solidFill>
                  <a:srgbClr val="FFC000"/>
                </a:solidFill>
                <a:cs typeface="B Nazanin" pitchFamily="2" charset="-78"/>
              </a:rPr>
              <a:t> </a:t>
            </a:r>
            <a:endParaRPr lang="fa-IR" altLang="en-US" sz="3000" dirty="0">
              <a:solidFill>
                <a:srgbClr val="FFC000"/>
              </a:solidFill>
              <a:cs typeface="B Nazanin" pitchFamily="2" charset="-78"/>
            </a:endParaRPr>
          </a:p>
          <a:p>
            <a:pPr marL="0" indent="0" algn="just" rtl="1">
              <a:buFontTx/>
              <a:buNone/>
            </a:pPr>
            <a:r>
              <a:rPr lang="ar-SA" altLang="en-US" sz="3000" b="1" dirty="0">
                <a:solidFill>
                  <a:srgbClr val="604900"/>
                </a:solidFill>
                <a:cs typeface="B Nazanin" pitchFamily="2" charset="-78"/>
              </a:rPr>
              <a:t>آنچه ما آن را محور محبت مي‌ناميم شامل پاسخگو بودن والدين به نيازهاي فرزند، ارتباطي كه با فرزند برقرار مي‌كنند، گرمي، توجه و پذيرش است. </a:t>
            </a:r>
            <a:endParaRPr lang="en-US" altLang="en-US" sz="3000" b="1" dirty="0">
              <a:solidFill>
                <a:srgbClr val="604900"/>
              </a:solidFill>
              <a:cs typeface="B Nazanin"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502920" y="838200"/>
            <a:ext cx="8183880" cy="1143000"/>
          </a:xfrm>
        </p:spPr>
        <p:txBody>
          <a:bodyPr/>
          <a:lstStyle/>
          <a:p>
            <a:r>
              <a:rPr lang="ar-SA" altLang="en-US" sz="3600" b="1" dirty="0">
                <a:solidFill>
                  <a:srgbClr val="FFFF00"/>
                </a:solidFill>
                <a:cs typeface="B Nazanin" pitchFamily="2" charset="-78"/>
              </a:rPr>
              <a:t>محور انضباط، محدوديت و كنترل (توقع)</a:t>
            </a:r>
            <a:endParaRPr lang="en-US" altLang="en-US" sz="3600" b="1" dirty="0">
              <a:solidFill>
                <a:srgbClr val="FFFF00"/>
              </a:solidFill>
            </a:endParaRPr>
          </a:p>
        </p:txBody>
      </p:sp>
      <p:sp>
        <p:nvSpPr>
          <p:cNvPr id="16387" name="Content Placeholder 2"/>
          <p:cNvSpPr>
            <a:spLocks noGrp="1"/>
          </p:cNvSpPr>
          <p:nvPr>
            <p:ph idx="1"/>
          </p:nvPr>
        </p:nvSpPr>
        <p:spPr>
          <a:xfrm>
            <a:off x="1042988" y="2708275"/>
            <a:ext cx="7643812" cy="2393950"/>
          </a:xfrm>
        </p:spPr>
        <p:txBody>
          <a:bodyPr/>
          <a:lstStyle/>
          <a:p>
            <a:pPr marL="0" indent="0" algn="just" rtl="1">
              <a:buFontTx/>
              <a:buNone/>
            </a:pPr>
            <a:r>
              <a:rPr lang="ar-SA" altLang="en-US" sz="3000" b="1">
                <a:solidFill>
                  <a:srgbClr val="604900"/>
                </a:solidFill>
                <a:cs typeface="B Nazanin" pitchFamily="2" charset="-78"/>
              </a:rPr>
              <a:t>محور انتظارت شامل مسئوليت‌ها، محدوديت‌ها و وظايف مشخص و معيني براي فرزندان است. </a:t>
            </a:r>
            <a:endParaRPr lang="en-US" altLang="en-US" sz="3000" b="1">
              <a:solidFill>
                <a:srgbClr val="604900"/>
              </a:solidFill>
              <a:cs typeface="B Nazanin"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502920" y="609600"/>
            <a:ext cx="8183880" cy="1676400"/>
          </a:xfrm>
        </p:spPr>
        <p:txBody>
          <a:bodyPr/>
          <a:lstStyle/>
          <a:p>
            <a:pPr algn="r" rtl="1"/>
            <a:r>
              <a:rPr lang="fa-IR" altLang="en-US" sz="3600" b="1" dirty="0">
                <a:solidFill>
                  <a:srgbClr val="FFFF00"/>
                </a:solidFill>
                <a:cs typeface="B Nazanin" pitchFamily="2" charset="-78"/>
              </a:rPr>
              <a:t>سبک‌های فرزند‌پروری</a:t>
            </a:r>
            <a:endParaRPr lang="en-US" altLang="en-US" sz="3600" b="1" dirty="0">
              <a:solidFill>
                <a:srgbClr val="FFFF00"/>
              </a:solidFill>
              <a:cs typeface="B Nazanin" pitchFamily="2" charset="-78"/>
            </a:endParaRPr>
          </a:p>
        </p:txBody>
      </p:sp>
      <p:sp>
        <p:nvSpPr>
          <p:cNvPr id="17411" name="Content Placeholder 2"/>
          <p:cNvSpPr>
            <a:spLocks noGrp="1"/>
          </p:cNvSpPr>
          <p:nvPr>
            <p:ph idx="1"/>
          </p:nvPr>
        </p:nvSpPr>
        <p:spPr>
          <a:xfrm>
            <a:off x="1331913" y="2319338"/>
            <a:ext cx="6429375" cy="3773487"/>
          </a:xfrm>
        </p:spPr>
        <p:txBody>
          <a:bodyPr/>
          <a:lstStyle/>
          <a:p>
            <a:pPr algn="just" rtl="1"/>
            <a:r>
              <a:rPr lang="fa-IR" altLang="en-US" sz="3000" b="1" dirty="0">
                <a:solidFill>
                  <a:srgbClr val="604900"/>
                </a:solidFill>
                <a:cs typeface="B Nazanin" pitchFamily="2" charset="-78"/>
              </a:rPr>
              <a:t>سبک مستبد</a:t>
            </a:r>
          </a:p>
          <a:p>
            <a:pPr algn="just" rtl="1"/>
            <a:r>
              <a:rPr lang="fa-IR" altLang="en-US" sz="3000" b="1" dirty="0">
                <a:solidFill>
                  <a:srgbClr val="604900"/>
                </a:solidFill>
                <a:cs typeface="B Nazanin" pitchFamily="2" charset="-78"/>
              </a:rPr>
              <a:t>سبک بی‌تفاوت</a:t>
            </a:r>
          </a:p>
          <a:p>
            <a:pPr algn="just" rtl="1"/>
            <a:r>
              <a:rPr lang="fa-IR" altLang="en-US" sz="3000" b="1" dirty="0">
                <a:solidFill>
                  <a:srgbClr val="604900"/>
                </a:solidFill>
                <a:cs typeface="B Nazanin" pitchFamily="2" charset="-78"/>
              </a:rPr>
              <a:t>سبک سهل‌گیر</a:t>
            </a:r>
          </a:p>
          <a:p>
            <a:pPr algn="just" rtl="1"/>
            <a:r>
              <a:rPr lang="fa-IR" altLang="en-US" sz="3000" b="1" dirty="0">
                <a:solidFill>
                  <a:srgbClr val="604900"/>
                </a:solidFill>
                <a:cs typeface="B Nazanin" pitchFamily="2" charset="-78"/>
              </a:rPr>
              <a:t>سبک متعادل</a:t>
            </a:r>
            <a:endParaRPr lang="en-US" altLang="en-US" sz="3000" b="1" dirty="0">
              <a:solidFill>
                <a:srgbClr val="604900"/>
              </a:solidFill>
              <a:cs typeface="B Nazanin"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endParaRPr lang="en-US" altLang="en-US" sz="3600" b="1" dirty="0">
              <a:solidFill>
                <a:srgbClr val="FFFF00"/>
              </a:solidFill>
              <a:cs typeface="B Nazanin" pitchFamily="2" charset="-78"/>
            </a:endParaRPr>
          </a:p>
        </p:txBody>
      </p:sp>
      <p:sp>
        <p:nvSpPr>
          <p:cNvPr id="18435" name="Content Placeholder 2"/>
          <p:cNvSpPr>
            <a:spLocks noGrp="1"/>
          </p:cNvSpPr>
          <p:nvPr>
            <p:ph idx="1"/>
          </p:nvPr>
        </p:nvSpPr>
        <p:spPr/>
        <p:txBody>
          <a:bodyPr>
            <a:normAutofit fontScale="92500" lnSpcReduction="20000"/>
          </a:bodyPr>
          <a:lstStyle/>
          <a:p>
            <a:pPr marL="0" indent="0" algn="just" rtl="1">
              <a:buFontTx/>
              <a:buNone/>
            </a:pPr>
            <a:r>
              <a:rPr lang="fa-IR" altLang="en-US" sz="4300" b="1" dirty="0">
                <a:solidFill>
                  <a:srgbClr val="FFFF00"/>
                </a:solidFill>
                <a:cs typeface="B Nazanin" pitchFamily="2" charset="-78"/>
              </a:rPr>
              <a:t>سبک مستبد</a:t>
            </a:r>
            <a:endParaRPr lang="fa-IR" altLang="en-US" sz="4300" b="1" dirty="0">
              <a:solidFill>
                <a:srgbClr val="604900"/>
              </a:solidFill>
              <a:cs typeface="B Nazanin" pitchFamily="2" charset="-78"/>
            </a:endParaRPr>
          </a:p>
          <a:p>
            <a:pPr marL="0" indent="0" algn="just" rtl="1">
              <a:buFontTx/>
              <a:buNone/>
            </a:pPr>
            <a:endParaRPr lang="fa-IR" altLang="en-US" sz="3000" b="1" dirty="0">
              <a:solidFill>
                <a:srgbClr val="604900"/>
              </a:solidFill>
              <a:cs typeface="B Nazanin" pitchFamily="2" charset="-78"/>
            </a:endParaRPr>
          </a:p>
          <a:p>
            <a:pPr marL="0" indent="0" algn="just" rtl="1">
              <a:buFontTx/>
              <a:buNone/>
            </a:pPr>
            <a:r>
              <a:rPr lang="ar-SA" altLang="en-US" sz="3000" b="1" dirty="0">
                <a:solidFill>
                  <a:srgbClr val="604900"/>
                </a:solidFill>
                <a:cs typeface="B Nazanin" pitchFamily="2" charset="-78"/>
              </a:rPr>
              <a:t>بعضي از والدين در تعامل با نوجوان خود فقط مانند نگهبان و مراقب عمل مي‌كنند. اين به معناي اجازه ندادن به نوجوان براي شركت در هر گونه فعاليت يا گردهمايي است كه خود والدين بر آنها نظارت نمي‌كنند. اين والدين فرض مي‌كنند كه نوجوانان بايد به طور مداوم مورد مشاهده قرار بگيرند و آنها را از انجام هر گونه فعاليت مشكوک منع مي‌كنند. قوانين بسيار سختگيرانه و بدون مشاركت نوجوان تعيين مي‌شود. نوجوان در مقابل اجراي اين قوانين مورد تشويق قرا نمي‌گيرد و محبت و توجهي دريافت نمي‌كند. چنين والديني بر اين باورند كه مي‌توان مشكلات بالقوه را از طريق قوانين سختگيرانه و نظم و انضباط از بين برد. </a:t>
            </a:r>
            <a:endParaRPr lang="en-US" altLang="en-US" sz="3000" b="1" dirty="0">
              <a:solidFill>
                <a:srgbClr val="604900"/>
              </a:solidFill>
              <a:cs typeface="B Nazanin"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6350"/>
            <a:ext cx="8229600" cy="850900"/>
          </a:xfrm>
        </p:spPr>
        <p:txBody>
          <a:bodyPr/>
          <a:lstStyle/>
          <a:p>
            <a:r>
              <a:rPr lang="ar-SA" altLang="en-US" sz="3600" b="1">
                <a:solidFill>
                  <a:srgbClr val="FFFF00"/>
                </a:solidFill>
                <a:cs typeface="B Nazanin" pitchFamily="2" charset="-78"/>
              </a:rPr>
              <a:t>سبک سهل‌گیر</a:t>
            </a:r>
            <a:endParaRPr lang="en-US" altLang="en-US" sz="3600">
              <a:solidFill>
                <a:srgbClr val="FFFF00"/>
              </a:solidFill>
            </a:endParaRPr>
          </a:p>
        </p:txBody>
      </p:sp>
      <p:sp>
        <p:nvSpPr>
          <p:cNvPr id="19459" name="Content Placeholder 2"/>
          <p:cNvSpPr>
            <a:spLocks noGrp="1"/>
          </p:cNvSpPr>
          <p:nvPr>
            <p:ph idx="1"/>
          </p:nvPr>
        </p:nvSpPr>
        <p:spPr>
          <a:xfrm>
            <a:off x="457200" y="714375"/>
            <a:ext cx="8229600" cy="4989513"/>
          </a:xfrm>
        </p:spPr>
        <p:txBody>
          <a:bodyPr>
            <a:normAutofit lnSpcReduction="10000"/>
          </a:bodyPr>
          <a:lstStyle/>
          <a:p>
            <a:pPr marL="0" indent="0" algn="just" rtl="1">
              <a:buFontTx/>
              <a:buNone/>
            </a:pPr>
            <a:r>
              <a:rPr lang="ar-SA" altLang="en-US" sz="2800" b="1">
                <a:solidFill>
                  <a:srgbClr val="6D4A03"/>
                </a:solidFill>
                <a:cs typeface="B Nazanin" pitchFamily="2" charset="-78"/>
              </a:rPr>
              <a:t>دسته‌اي ديگر از والدين بيش از حد لازم آسان مي‌گيرند. اين والدين باور دارند كه نوجوانان مي‌توانند براي هر چيزي تصميم بگيرند، آنها معتقدند بالاخره مشكلات صرف نظر از آنچه ما انجام مي‌دهيم رخ خواهند داد، بنابراين نه خود در مورد راهبردهاي مقابله با مشكل استدلال مي‌كنند و نه اين فرصت را براي نوجوان فراهم مي‌كنند. اين والدي</a:t>
            </a:r>
            <a:r>
              <a:rPr lang="fa-IR" altLang="en-US" sz="2800" b="1">
                <a:solidFill>
                  <a:srgbClr val="6D4A03"/>
                </a:solidFill>
                <a:cs typeface="B Nazanin" pitchFamily="2" charset="-78"/>
              </a:rPr>
              <a:t>ن </a:t>
            </a:r>
            <a:r>
              <a:rPr lang="ar-SA" altLang="en-US" sz="2800" b="1">
                <a:solidFill>
                  <a:srgbClr val="6D4A03"/>
                </a:solidFill>
                <a:cs typeface="B Nazanin" pitchFamily="2" charset="-78"/>
              </a:rPr>
              <a:t>آزادي زيادي به فرزندان خود مي‌دهند و توقعات بسيار كمي دارند، انتظارات و قوانين روشني وجود ندارد. اين والدين در كنار توقعات بسيار اندک، محبت و توجه زيادي به نوجوان نشان مي‌دهند. اين گونه پدر و مادرها هدايت و يا جهت‌دهي مناسبي را كه يک فرد جوان به آن نياز دارد ارائه نمي‌كنند، اين در حالي است كه نوجوانان به الگويي از نقش بزرگسالان نيازمند هستند. نوجوانان نيازمند اطلاعاتي هستند كه گذر آنها را از دوره نوجواني تسهيل كند. وقتي نوجوان راهنماي مناسبي براي تصميم‌گيري ندارد احتمال ارتكاب رفتار پر خطر افزايش مي‌يابد. </a:t>
            </a:r>
            <a:endParaRPr lang="en-US" altLang="en-US" sz="2800" b="1">
              <a:solidFill>
                <a:srgbClr val="6D4A03"/>
              </a:solidFill>
              <a:cs typeface="B Nazanin"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11113"/>
            <a:ext cx="8229600" cy="1143000"/>
          </a:xfrm>
        </p:spPr>
        <p:txBody>
          <a:bodyPr/>
          <a:lstStyle/>
          <a:p>
            <a:r>
              <a:rPr lang="ar-SA" altLang="en-US" sz="3600" b="1">
                <a:solidFill>
                  <a:srgbClr val="FFFF00"/>
                </a:solidFill>
                <a:cs typeface="B Nazanin" pitchFamily="2" charset="-78"/>
              </a:rPr>
              <a:t>سبک بی‌تفاو</a:t>
            </a:r>
            <a:r>
              <a:rPr lang="fa-IR" altLang="en-US" sz="3600" b="1">
                <a:solidFill>
                  <a:srgbClr val="FFFF00"/>
                </a:solidFill>
                <a:cs typeface="B Nazanin" pitchFamily="2" charset="-78"/>
              </a:rPr>
              <a:t>ت</a:t>
            </a:r>
            <a:endParaRPr lang="en-US" altLang="en-US" sz="3600">
              <a:solidFill>
                <a:srgbClr val="FFFF00"/>
              </a:solidFill>
            </a:endParaRPr>
          </a:p>
        </p:txBody>
      </p:sp>
      <p:sp>
        <p:nvSpPr>
          <p:cNvPr id="20483" name="Content Placeholder 2"/>
          <p:cNvSpPr>
            <a:spLocks noGrp="1"/>
          </p:cNvSpPr>
          <p:nvPr>
            <p:ph idx="1"/>
          </p:nvPr>
        </p:nvSpPr>
        <p:spPr>
          <a:xfrm>
            <a:off x="539750" y="1120775"/>
            <a:ext cx="8229600" cy="4525963"/>
          </a:xfrm>
        </p:spPr>
        <p:txBody>
          <a:bodyPr>
            <a:normAutofit fontScale="92500"/>
          </a:bodyPr>
          <a:lstStyle/>
          <a:p>
            <a:pPr marL="0" indent="0" algn="just" rtl="1">
              <a:buFontTx/>
              <a:buNone/>
            </a:pPr>
            <a:r>
              <a:rPr lang="ar-SA" altLang="en-US" sz="3000" b="1">
                <a:solidFill>
                  <a:srgbClr val="6D4A03"/>
                </a:solidFill>
                <a:cs typeface="B Nazanin" pitchFamily="2" charset="-78"/>
              </a:rPr>
              <a:t>والدين بي‌تفاوت از فرزندان غافل و جدا هستند و كاري به كار آنها ندارند. اين والدين در هر دو محور توجه و قاطعيت نقص دارند، به فرزندان توجه كافي ندارند و انتظارات روشني در خانواده وجود ندارد. آنان براي فرزندان خود، برنامه، انتظار، توقع و مسئوليت خاصي تعيين نكرده‌اند. همچنين توجه، محبت، صميمت و عاطفه خاصي نيز به فرزندان خود نشان نمي‌دهند. اين والدين فقط نيازهاي اوليه فرزندان از جمله غذا، پوشاک و تحصيل را تامين مي‌كنند ولي در ساير موارد عاطفي، رواني و پشتيبابي زندگي كاري به فرزندان خود ندارند. براي اين والدين، قسمت‌هاي ديگر زندگيشان مثل كار، تفريح، روابط اجتماعي و معاشرت مهمتر از فرزندان است. خانواده غافل، نظارتي بر رفتار فرزندان خود ندارد. </a:t>
            </a:r>
            <a:endParaRPr lang="en-US" altLang="en-US" sz="3000" b="1">
              <a:solidFill>
                <a:srgbClr val="6D4A03"/>
              </a:solidFill>
              <a:cs typeface="B Nazanin"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endParaRPr lang="en-US" altLang="en-US" sz="3600" dirty="0">
              <a:solidFill>
                <a:srgbClr val="FFFF00"/>
              </a:solidFill>
            </a:endParaRPr>
          </a:p>
        </p:txBody>
      </p:sp>
      <p:sp>
        <p:nvSpPr>
          <p:cNvPr id="21507" name="Content Placeholder 2"/>
          <p:cNvSpPr>
            <a:spLocks noGrp="1"/>
          </p:cNvSpPr>
          <p:nvPr>
            <p:ph idx="1"/>
          </p:nvPr>
        </p:nvSpPr>
        <p:spPr/>
        <p:txBody>
          <a:bodyPr/>
          <a:lstStyle/>
          <a:p>
            <a:pPr marL="0" indent="0" algn="just" rtl="1">
              <a:buFontTx/>
              <a:buNone/>
            </a:pPr>
            <a:endParaRPr lang="fa-IR" altLang="en-US" b="1" dirty="0">
              <a:solidFill>
                <a:srgbClr val="6D4A03"/>
              </a:solidFill>
              <a:cs typeface="B Nazanin" pitchFamily="2" charset="-78"/>
            </a:endParaRPr>
          </a:p>
          <a:p>
            <a:pPr marL="0" indent="0" algn="just" rtl="1">
              <a:buFontTx/>
              <a:buNone/>
            </a:pPr>
            <a:r>
              <a:rPr lang="ar-SA" altLang="en-US" sz="5400" b="1" dirty="0">
                <a:solidFill>
                  <a:srgbClr val="FFFF00"/>
                </a:solidFill>
                <a:cs typeface="B Nazanin" pitchFamily="2" charset="-78"/>
              </a:rPr>
              <a:t>سبک متعادل </a:t>
            </a:r>
            <a:endParaRPr lang="fa-IR" altLang="en-US" sz="5400" b="1" dirty="0">
              <a:solidFill>
                <a:srgbClr val="6D4A03"/>
              </a:solidFill>
              <a:cs typeface="B Nazanin" pitchFamily="2" charset="-78"/>
            </a:endParaRPr>
          </a:p>
          <a:p>
            <a:pPr marL="0" indent="0" algn="just" rtl="1">
              <a:buFontTx/>
              <a:buNone/>
            </a:pPr>
            <a:r>
              <a:rPr lang="ar-SA" altLang="en-US" b="1" dirty="0">
                <a:solidFill>
                  <a:srgbClr val="6D4A03"/>
                </a:solidFill>
                <a:cs typeface="B Nazanin" pitchFamily="2" charset="-78"/>
              </a:rPr>
              <a:t>تربيت متعادل توسط بسياري از كارشناسان به عنوان موثرترين شيوه تربيت مورد توجه قرار گرفته است. اين نوع فرزند‌پروري كه شامل ايجاد توازني ميان توجه، محبت و انتظار و قانونمندي است، براي نوجوانان و همچنين كودكان كم سن و سال‌تر موثر است. همان طور كه از اين عبارت پيداست، پدر و مادر متعادل داراي دانش، قابل اعتماد و موثر هستند، بدون اين كه بيش از حد خشن، حساس و يا بيش از حد بي‌قيد باشند. </a:t>
            </a:r>
            <a:endParaRPr lang="en-US" altLang="en-US" b="1" dirty="0">
              <a:solidFill>
                <a:srgbClr val="6D4A03"/>
              </a:solidFill>
              <a:cs typeface="B Nazanin"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TotalTime>
  <Words>673</Words>
  <Application>Microsoft Office PowerPoint</Application>
  <PresentationFormat>On-screen Show (4:3)</PresentationFormat>
  <Paragraphs>27</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Verdana</vt:lpstr>
      <vt:lpstr>Wingdings 2</vt:lpstr>
      <vt:lpstr>Aspect</vt:lpstr>
      <vt:lpstr>گفتار اول</vt:lpstr>
      <vt:lpstr>فرزند‌پروری</vt:lpstr>
      <vt:lpstr>محور محبت (پذيرش) </vt:lpstr>
      <vt:lpstr>محور انضباط، محدوديت و كنترل (توقع)</vt:lpstr>
      <vt:lpstr>سبک‌های فرزند‌پروری</vt:lpstr>
      <vt:lpstr>PowerPoint Presentation</vt:lpstr>
      <vt:lpstr>سبک سهل‌گیر</vt:lpstr>
      <vt:lpstr>سبک بی‌تفاوت</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ekbatana1</dc:creator>
  <cp:lastModifiedBy>Sanaz Merrikhi</cp:lastModifiedBy>
  <cp:revision>2</cp:revision>
  <dcterms:created xsi:type="dcterms:W3CDTF">2017-02-03T08:38:13Z</dcterms:created>
  <dcterms:modified xsi:type="dcterms:W3CDTF">2020-11-08T07:11:33Z</dcterms:modified>
</cp:coreProperties>
</file>