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5" r:id="rId1"/>
  </p:sldMasterIdLst>
  <p:handoutMasterIdLst>
    <p:handoutMasterId r:id="rId11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C62134-F072-464D-B51E-D4B385401F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AECE50-F5AF-423E-8417-E662EF8D61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fld id="{1DF0922F-2DCE-4CD7-9748-5D5632BA0F9E}" type="datetimeFigureOut">
              <a:rPr lang="en-US"/>
              <a:pPr>
                <a:defRPr/>
              </a:pPr>
              <a:t>11/8/2020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1DDA2-8DEB-4DAE-BBB1-AD3962A88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A6CD9-7187-4391-ABB7-FE90F2FA5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cs typeface="B Nazanin" panose="00000400000000000000" pitchFamily="2" charset="-78"/>
              </a:defRPr>
            </a:lvl1pPr>
          </a:lstStyle>
          <a:p>
            <a:fld id="{31043004-6DA1-47D4-A43C-B6C0317421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3F76107-146E-40B4-8214-A380C69FAEF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69ADB98-DA2C-41FF-AAAF-968032A54E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A03820F-3DFC-4B7F-811C-B1D15F7930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874CFFE-5E55-4E9F-A163-FF8F89E499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69C0FFC-7D2E-4910-B708-71525DC092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02E0A43B-76EB-4103-9628-A05FCA5AC5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E6E4801-AAF0-4503-8411-743627247A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16BE300-21C5-429D-8F03-66E0F6AC33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7D170ED-C406-4675-BCD6-0725095BDA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AFDB21E-AD50-4B2C-88D5-E7423C5F43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58F5CB0-7818-487D-879C-E259563AE3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9F7FDCD-AD0C-4C4F-BA1A-057797F640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4081456-4595-4F25-B223-3E817A3F4D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355C9A5-C9BC-45E4-8606-433CDFFF3E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55BAB73-7B38-41D5-B0F9-73A1B6E6C1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99E10557-3B95-4271-828E-C99A134DFD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E445BB50-9833-4A53-BD49-B0D07C81F7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A1BE2D-8C5C-4009-8C94-0797A0A988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1C3DB898-0A03-4920-9C31-7EEFAF2A12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BB30D03-F25F-4F0B-BFCA-7AF0A49E1C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BCA0A1FE-3932-4F71-A35C-C892E931C8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F2CEE23D-4A6E-498C-819D-985F1E4AAB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7AC03DF-E9DD-4DF8-A1DC-A7C20071B0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559DF1E6-0855-4AA0-AF46-E4503CC720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0375F9A2-674A-4A1D-B46A-C551D8741F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1B6C1491-2EC8-43A4-A8F3-07C2E017E7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CC70FE18-F768-4268-9DEB-F73F2E7130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C4D71247-B51C-4A85-A0CD-73E805C9C3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21BC2094-FC5E-4E78-B557-75E015A737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563AAC4A-809B-46CC-BDDC-FE2EE1AAF5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D5031812-43EF-4B90-915D-850EFD7941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3003D698-8945-4B36-B5FF-AC5E47B8F1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7A00DF10-F433-4B26-940F-05B757F71E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BE8C25D8-4637-47B0-AA63-5AA73C4A15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33BB754-5F85-47F5-9FC7-70B7399173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9CDEEB2-7F53-461C-9AF8-90D934DA4D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D6C7D6B6-E4B1-47CD-93D8-A072BA7B35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869BA001-6EB2-49A1-93F0-62F25AC54C2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E9947660-E02B-43BC-88DE-B594C31BD8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 dirty="0">
                  <a:latin typeface="Arial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E505F4AF-A425-4B05-AD3A-CA43F38D02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 dirty="0">
                  <a:latin typeface="Arial" charset="0"/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154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4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384B183A-1347-4012-B949-D798232A430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6CC83E87-BEE4-40AD-B3FB-D12B19263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D7C883DA-CFCB-4AE0-8E4C-510537D27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6222A-ED61-46F3-B76C-4B970191760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44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F3BCAD4-CDD8-4009-9C23-5744F5EC4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5B02FFAC-84F0-40BA-AF5E-7D7753EE1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05C607E-6C99-475F-8FAB-B7FDA8695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51A9B-83C9-4276-8970-3CDD4C31423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0E398A1F-2D27-4DA1-A167-1E7B8A7E99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E33ECF0-A9DE-4D1F-9BE9-77EF5A108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A39213F-3538-444F-A50D-328F2AA4C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97347-0F17-4A24-BE12-68EC9CFD661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88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8C5BDAB-8F20-4C8B-A653-13A21C178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943BD78-A807-409C-80F7-80AFA61EF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CCBF9FC-7429-40FA-8203-365960FE8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4CC9D-E0C2-49F9-854C-E8716A610C5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16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F6D6011A-EE24-4CAF-99C2-3DD53F934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C9F8BAC9-C1CD-4411-B35D-74C2FF196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9EEEFAE3-4C7E-41E8-A466-2A2A3E042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9B132-FD56-4CBF-970B-D963F14091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39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6F7379A-F7BE-4420-85B2-009E6633E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7823E57-3991-440E-B565-4724CF57B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B121D30E-2061-43A4-8970-CE53C3F4B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AD7FC-25C0-4516-837D-2384ED9882B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52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EB857FAF-43E7-434E-9DFE-03D51D481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AE7CFA02-4E44-4026-8F09-46F23FBFC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17D16AEA-36D5-48EC-8D1E-07B8764D1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B69D7-FCCB-41C4-9840-0C94C3915B0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8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7B289451-97BD-440E-866D-098C6A49C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EDE5EE18-418E-4676-9212-84093D5D1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CA20BCE3-D4EF-43FC-B011-C76F0E107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FF41-44C1-4DDE-9E34-44389277C3A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4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15EE7F85-1380-4D73-AB89-812F84D27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1CD2A560-8881-4283-B508-8E0656DB7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036C5C30-8B1A-4E47-9A2C-F34A398EB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85DC8-A7AA-4B47-9F3C-72ECAC2124C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1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97DAA79-4722-4E99-812D-DCB7253CD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EF8815F-6A46-4FD9-8882-6DD9B0C8F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974AD85-8710-4E04-936C-6B8848E60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92A35-C94A-45A0-88A5-C731EE7F49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17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6D9159E-831A-4A25-A152-E438EBE05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FD89D11-2401-4097-BD3A-3F18D39E1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5B618B36-8CC4-40FC-AC4C-3385C857B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F8EB5-7629-4358-98C6-58A8950F32C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C47B341-0A7A-4976-A481-1F80C99E5E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81EF7143-731F-46A6-BF50-F79E9C27C4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9972E5D9-3F63-4AF8-B645-FC08D93F8A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485" name="Freeform 5">
              <a:extLst>
                <a:ext uri="{FF2B5EF4-FFF2-40B4-BE49-F238E27FC236}">
                  <a16:creationId xmlns:a16="http://schemas.microsoft.com/office/drawing/2014/main" id="{8CAB8BB0-99DB-46F8-B7C4-329DEC7C68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4BC3F5CA-7330-4562-ABE5-FF31113FD1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>
              <a:extLst>
                <a:ext uri="{FF2B5EF4-FFF2-40B4-BE49-F238E27FC236}">
                  <a16:creationId xmlns:a16="http://schemas.microsoft.com/office/drawing/2014/main" id="{9C7C3351-2F0A-4827-B5C8-9B9826F64A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00332D06-DDA5-4406-B803-C9EB942F76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2CD8F057-32B3-4B53-98B7-B108C62ABF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>
              <a:extLst>
                <a:ext uri="{FF2B5EF4-FFF2-40B4-BE49-F238E27FC236}">
                  <a16:creationId xmlns:a16="http://schemas.microsoft.com/office/drawing/2014/main" id="{72B63B2A-D03D-4B81-8200-0D09992F56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C2B4A665-3221-4F20-94AE-11ECEE2CE5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2">
              <a:extLst>
                <a:ext uri="{FF2B5EF4-FFF2-40B4-BE49-F238E27FC236}">
                  <a16:creationId xmlns:a16="http://schemas.microsoft.com/office/drawing/2014/main" id="{4AA32774-9D42-454C-B59A-059A76684F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AFCBA949-5A03-426C-8F36-08EC7EF83C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>
              <a:extLst>
                <a:ext uri="{FF2B5EF4-FFF2-40B4-BE49-F238E27FC236}">
                  <a16:creationId xmlns:a16="http://schemas.microsoft.com/office/drawing/2014/main" id="{308E3161-3806-4FAE-85EA-58F477FC96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BF728444-8D88-48D7-9306-B5281EB3D3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6">
              <a:extLst>
                <a:ext uri="{FF2B5EF4-FFF2-40B4-BE49-F238E27FC236}">
                  <a16:creationId xmlns:a16="http://schemas.microsoft.com/office/drawing/2014/main" id="{C7012780-0C31-44F4-8FFC-5223BA9ED5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497" name="Freeform 17">
              <a:extLst>
                <a:ext uri="{FF2B5EF4-FFF2-40B4-BE49-F238E27FC236}">
                  <a16:creationId xmlns:a16="http://schemas.microsoft.com/office/drawing/2014/main" id="{14024584-5270-4B15-B082-2FCCA10844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498" name="Freeform 18">
              <a:extLst>
                <a:ext uri="{FF2B5EF4-FFF2-40B4-BE49-F238E27FC236}">
                  <a16:creationId xmlns:a16="http://schemas.microsoft.com/office/drawing/2014/main" id="{D8C520A7-B0A2-4870-AD83-ECB472B45F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C19FF31A-3079-4E77-BE5F-320B2CF97B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Freeform 20">
              <a:extLst>
                <a:ext uri="{FF2B5EF4-FFF2-40B4-BE49-F238E27FC236}">
                  <a16:creationId xmlns:a16="http://schemas.microsoft.com/office/drawing/2014/main" id="{75BFE841-647F-4D83-B78C-44BB90280F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DEFEE305-9890-4DA8-974F-D1754799C2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22">
              <a:extLst>
                <a:ext uri="{FF2B5EF4-FFF2-40B4-BE49-F238E27FC236}">
                  <a16:creationId xmlns:a16="http://schemas.microsoft.com/office/drawing/2014/main" id="{AB7629C3-071A-4E5D-AAB5-6F96031AB8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03" name="Freeform 23">
              <a:extLst>
                <a:ext uri="{FF2B5EF4-FFF2-40B4-BE49-F238E27FC236}">
                  <a16:creationId xmlns:a16="http://schemas.microsoft.com/office/drawing/2014/main" id="{76D17CB7-8A76-4071-84B1-FE69135726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04" name="Freeform 24">
              <a:extLst>
                <a:ext uri="{FF2B5EF4-FFF2-40B4-BE49-F238E27FC236}">
                  <a16:creationId xmlns:a16="http://schemas.microsoft.com/office/drawing/2014/main" id="{96E04E27-13E0-436B-B832-C4F4052FD1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D1E3F455-A897-4C2E-9179-6728D7CAA9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DC4110A4-9DC7-44F9-8781-762CB23903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07" name="Freeform 27">
              <a:extLst>
                <a:ext uri="{FF2B5EF4-FFF2-40B4-BE49-F238E27FC236}">
                  <a16:creationId xmlns:a16="http://schemas.microsoft.com/office/drawing/2014/main" id="{57DCBDB3-9F96-45FD-86EB-CF92F31EE7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A6657870-D192-4DEA-B461-99FDCAB88A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Freeform 29">
              <a:extLst>
                <a:ext uri="{FF2B5EF4-FFF2-40B4-BE49-F238E27FC236}">
                  <a16:creationId xmlns:a16="http://schemas.microsoft.com/office/drawing/2014/main" id="{6A6904D5-C6E8-4CEE-871F-3A4E245659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DD41466A-15A5-4298-A31F-B7A5505EE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Freeform 31">
              <a:extLst>
                <a:ext uri="{FF2B5EF4-FFF2-40B4-BE49-F238E27FC236}">
                  <a16:creationId xmlns:a16="http://schemas.microsoft.com/office/drawing/2014/main" id="{9F897C28-07F0-4ECA-8160-1B83A4E18D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2" name="Freeform 32">
              <a:extLst>
                <a:ext uri="{FF2B5EF4-FFF2-40B4-BE49-F238E27FC236}">
                  <a16:creationId xmlns:a16="http://schemas.microsoft.com/office/drawing/2014/main" id="{4796CCE7-E433-4B53-B689-8961420013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3" name="Freeform 33">
              <a:extLst>
                <a:ext uri="{FF2B5EF4-FFF2-40B4-BE49-F238E27FC236}">
                  <a16:creationId xmlns:a16="http://schemas.microsoft.com/office/drawing/2014/main" id="{4E65E3F0-3623-4E76-A1F2-69FEAA4AAC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4" name="Freeform 34">
              <a:extLst>
                <a:ext uri="{FF2B5EF4-FFF2-40B4-BE49-F238E27FC236}">
                  <a16:creationId xmlns:a16="http://schemas.microsoft.com/office/drawing/2014/main" id="{A78AABE3-2890-465F-BC9C-019ACEEB5E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5" name="Freeform 35">
              <a:extLst>
                <a:ext uri="{FF2B5EF4-FFF2-40B4-BE49-F238E27FC236}">
                  <a16:creationId xmlns:a16="http://schemas.microsoft.com/office/drawing/2014/main" id="{2E72CB0C-D133-46FD-A94D-F45B59BE25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6" name="Freeform 36">
              <a:extLst>
                <a:ext uri="{FF2B5EF4-FFF2-40B4-BE49-F238E27FC236}">
                  <a16:creationId xmlns:a16="http://schemas.microsoft.com/office/drawing/2014/main" id="{05620727-52F3-4C4E-859E-1E8CC70D90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7" name="Freeform 37">
              <a:extLst>
                <a:ext uri="{FF2B5EF4-FFF2-40B4-BE49-F238E27FC236}">
                  <a16:creationId xmlns:a16="http://schemas.microsoft.com/office/drawing/2014/main" id="{EB88CF53-1E8B-452B-9854-9EAAAC0084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sp>
          <p:nvSpPr>
            <p:cNvPr id="20518" name="Freeform 38">
              <a:extLst>
                <a:ext uri="{FF2B5EF4-FFF2-40B4-BE49-F238E27FC236}">
                  <a16:creationId xmlns:a16="http://schemas.microsoft.com/office/drawing/2014/main" id="{F37CBF3D-7DF7-44CD-9692-0AB3C31EAF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en-US" dirty="0">
                <a:latin typeface="Arial" charset="0"/>
                <a:cs typeface="B Nazanin" panose="00000400000000000000" pitchFamily="2" charset="-78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676318E1-11DD-44B0-90D6-9E2B020BC4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520" name="Freeform 40">
                <a:extLst>
                  <a:ext uri="{FF2B5EF4-FFF2-40B4-BE49-F238E27FC236}">
                    <a16:creationId xmlns:a16="http://schemas.microsoft.com/office/drawing/2014/main" id="{230F46A0-FD70-4EA4-BB9E-C445282937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 dirty="0">
                  <a:latin typeface="Arial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20521" name="Freeform 41">
                <a:extLst>
                  <a:ext uri="{FF2B5EF4-FFF2-40B4-BE49-F238E27FC236}">
                    <a16:creationId xmlns:a16="http://schemas.microsoft.com/office/drawing/2014/main" id="{03D0F535-8C6A-4463-B14E-7234614E60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en-US" dirty="0">
                  <a:latin typeface="Arial" charset="0"/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0522" name="Rectangle 42">
            <a:extLst>
              <a:ext uri="{FF2B5EF4-FFF2-40B4-BE49-F238E27FC236}">
                <a16:creationId xmlns:a16="http://schemas.microsoft.com/office/drawing/2014/main" id="{BE464C6C-67F9-46B9-94E1-061804B14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3" name="Rectangle 43">
            <a:extLst>
              <a:ext uri="{FF2B5EF4-FFF2-40B4-BE49-F238E27FC236}">
                <a16:creationId xmlns:a16="http://schemas.microsoft.com/office/drawing/2014/main" id="{7255D363-13A9-4904-B4BF-D5AF5BE26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24" name="Rectangle 44">
            <a:extLst>
              <a:ext uri="{FF2B5EF4-FFF2-40B4-BE49-F238E27FC236}">
                <a16:creationId xmlns:a16="http://schemas.microsoft.com/office/drawing/2014/main" id="{1E373BFB-6713-45D3-ADE0-BB2371C1EA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14B00E0D-B35B-4AB3-8FE6-9CBF08DD2B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B Nazanin" panose="00000400000000000000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288AF85A-961B-41B4-822C-A69ACC1CF5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B Nazanin" panose="00000400000000000000" pitchFamily="2" charset="-78"/>
              </a:defRPr>
            </a:lvl1pPr>
          </a:lstStyle>
          <a:p>
            <a:fld id="{D8D70ABA-297A-4B3B-8568-0D5AFBE20AE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mbria" panose="02040503050406030204" pitchFamily="18" charset="0"/>
          <a:cs typeface="B Nazanin" panose="00000400000000000000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mbria" panose="02040503050406030204" pitchFamily="18" charset="0"/>
          <a:cs typeface="B Nazanin" panose="00000400000000000000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mbria" panose="02040503050406030204" pitchFamily="18" charset="0"/>
          <a:cs typeface="B Nazanin" panose="00000400000000000000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mbria" panose="02040503050406030204" pitchFamily="18" charset="0"/>
          <a:cs typeface="B Nazanin" panose="00000400000000000000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B Nazanin" panose="00000400000000000000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B Nazanin" panose="00000400000000000000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B Nazanin" panose="00000400000000000000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B Nazanin" panose="00000400000000000000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B Nazanin" panose="00000400000000000000" pitchFamily="2" charset="-78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5C20A67-26A0-46C2-B8A3-C73D49783C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dirty="0">
                <a:solidFill>
                  <a:srgbClr val="FFFF00"/>
                </a:solidFill>
              </a:rPr>
              <a:t>پيشگيری از مصرف مواد در خانواده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2CB6C-7482-4317-9BA9-CC06A71B01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213100"/>
            <a:ext cx="6400800" cy="1752600"/>
          </a:xfrm>
        </p:spPr>
        <p:txBody>
          <a:bodyPr/>
          <a:lstStyle/>
          <a:p>
            <a:pPr rtl="0" eaLnBrk="1" hangingPunct="1">
              <a:defRPr/>
            </a:pPr>
            <a:r>
              <a:rPr lang="fa-IR" b="1" dirty="0">
                <a:solidFill>
                  <a:srgbClr val="FFFF00"/>
                </a:solidFill>
                <a:latin typeface="Arial Rounded MT Bold" pitchFamily="34" charset="0"/>
                <a:cs typeface="+mj-cs"/>
              </a:rPr>
              <a:t>مهارت‌های فرزندپروری هوشمندانه و موثر (مفهوم)</a:t>
            </a:r>
            <a:endParaRPr lang="en-US" b="1" dirty="0">
              <a:solidFill>
                <a:srgbClr val="FFFF00"/>
              </a:solidFill>
              <a:latin typeface="Arial Rounded MT Bold" pitchFamily="34" charset="0"/>
              <a:cs typeface="+mj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C98442C-9082-457A-A6E2-DF9B4CE1B5E8}"/>
              </a:ext>
            </a:extLst>
          </p:cNvPr>
          <p:cNvSpPr txBox="1">
            <a:spLocks/>
          </p:cNvSpPr>
          <p:nvPr/>
        </p:nvSpPr>
        <p:spPr bwMode="auto">
          <a:xfrm>
            <a:off x="2859658" y="927577"/>
            <a:ext cx="3056384" cy="9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B Nazanin" panose="00000400000000000000" pitchFamily="2" charset="-78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Nazanin" panose="00000400000000000000" pitchFamily="2" charset="-78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Nazanin" panose="00000400000000000000" pitchFamily="2" charset="-78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Nazanin" panose="00000400000000000000" pitchFamily="2" charset="-78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B Nazanin" panose="00000400000000000000" pitchFamily="2" charset="-78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fa-IR" sz="4800" kern="0" dirty="0"/>
              <a:t>گفتار دوم</a:t>
            </a:r>
            <a:endParaRPr lang="en-US" sz="4800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CB2411E-127E-456D-80F9-6B867EBA7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3600" b="1" dirty="0">
                <a:solidFill>
                  <a:srgbClr val="FF33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</a:rPr>
              <a:t>اصل ي</a:t>
            </a:r>
            <a:r>
              <a:rPr lang="fa-IR" sz="3600" b="1" dirty="0">
                <a:solidFill>
                  <a:srgbClr val="FF3300"/>
                </a:solidFill>
              </a:rPr>
              <a:t>کم: ارتباط خوبی با فرزندانتان برقرار كنيد آن را حفظ نمائيد.</a:t>
            </a:r>
            <a:r>
              <a:rPr lang="fa-IR" sz="4000" b="1" dirty="0"/>
              <a:t> </a:t>
            </a:r>
            <a:endParaRPr lang="en-US" sz="40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1761DC3-D82C-46FD-AE5D-46E7A8B6C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با فرزندانتان صحبت كنيد.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در روز دست كم چند دقيقه را به آنها اختصاص دهيد.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احساس‌های فرزندانتان را درك كنيد و به آنها احترام بگذاريد.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گوش كردن فعال را تمرين كنيد.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سوال كردن را فراموش نكنيد.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بيشتر تشويق كنيد تا انتقاد.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fa-IR" dirty="0">
                <a:solidFill>
                  <a:srgbClr val="FFFF00"/>
                </a:solidFill>
              </a:rPr>
              <a:t>حواستان به كنجكاوی نوجوانان باشد.</a:t>
            </a:r>
            <a:r>
              <a:rPr lang="fa-I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6608459-461B-4160-9383-F46F750A8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a-IR" sz="3600" b="1" dirty="0">
                <a:solidFill>
                  <a:srgbClr val="FF3300"/>
                </a:solidFill>
              </a:rPr>
              <a:t> اصل دوم: درزندگی و فعاليت‌های فرزندانتان شركت داشته باشيد.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900E977-2CCE-49A5-BABA-7C8A039DC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روزانه دست كم 15 دقيقه به كاری كه فرزندتان خواسته بپردازيد. </a:t>
            </a:r>
          </a:p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هفته‌ای يك بار فعاليتی را بافرزندتان ترتيب دهيد. </a:t>
            </a:r>
          </a:p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 از فعاليت‌های فرزندتان حمايت كنيد.</a:t>
            </a:r>
          </a:p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همواره رفتارخوب را با واکنش فوری پاسخ دهيد. </a:t>
            </a:r>
          </a:p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زمان غذاخوردن رابرای در ميان گذاشتن كارهای روزانه استفاده كنيد. </a:t>
            </a:r>
          </a:p>
          <a:p>
            <a:pPr algn="just" eaLnBrk="1" hangingPunct="1">
              <a:defRPr/>
            </a:pPr>
            <a:r>
              <a:rPr lang="fa-IR" dirty="0">
                <a:solidFill>
                  <a:srgbClr val="FFFF00"/>
                </a:solidFill>
              </a:rPr>
              <a:t>مراقب زمان‌های پراسترس در زندگی فرزندتان باشيد.</a:t>
            </a:r>
            <a:r>
              <a:rPr lang="fa-I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E2F37DF-C7C0-4A1B-8D62-91017CA7A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sz="4000" b="1" dirty="0">
                <a:solidFill>
                  <a:srgbClr val="FF3300"/>
                </a:solidFill>
              </a:rPr>
              <a:t>اصل سوم: قانون‌های روشن وصريح بگذاريد وعواقب عدم رعايت قانون را تعيين كنيد.</a:t>
            </a:r>
            <a:r>
              <a:rPr lang="fa-IR" sz="4000" b="1" dirty="0"/>
              <a:t> </a:t>
            </a:r>
            <a:endParaRPr lang="en-US" sz="4000" b="1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9703866-2ECD-49B6-A120-4FD51AE45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قوانين و انتظارات خود راپيشاپيش با فرزندانتان در میان بگذارید. </a:t>
            </a: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رعايت قانون را تشويق كنيد. </a:t>
            </a: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عواقب قانون شكنی را تعیین کنید و در صورت عدم رعایت قانون آن را اعمال نمایید.</a:t>
            </a: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درمورد اينكه چرا مصرف سيگار و الكل و مواد قابل قبول نيست صحبت کنید. </a:t>
            </a: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مراقب باشيد نوجوانان برای شورش و خطر كردن ممكن است مواد مصرف كنند.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AE40-9A7F-48B8-AFAA-573A12F8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z="4000" b="1" dirty="0">
                <a:solidFill>
                  <a:srgbClr val="FF0000"/>
                </a:solidFill>
              </a:rPr>
              <a:t>اصل چهارم: </a:t>
            </a:r>
            <a:r>
              <a:rPr lang="ar-SA" sz="4000" b="1" dirty="0">
                <a:solidFill>
                  <a:srgbClr val="FF0000"/>
                </a:solidFill>
              </a:rPr>
              <a:t>الگوی مناسبی برای فرزندانتان باشید</a:t>
            </a:r>
            <a:r>
              <a:rPr lang="fa-IR" sz="4000" b="1" dirty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6B79A-2F89-410C-A3A8-343DD2D51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بچه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ها مقلدان خوبی هستند.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کوچکترها رفتارهای بزرگترها را دوست دارند.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fa-IR" dirty="0">
                <a:solidFill>
                  <a:srgbClr val="FFFF00"/>
                </a:solidFill>
              </a:rPr>
              <a:t>خودتان </a:t>
            </a:r>
            <a:r>
              <a:rPr lang="ar-SA" dirty="0">
                <a:solidFill>
                  <a:srgbClr val="FFFF00"/>
                </a:solidFill>
              </a:rPr>
              <a:t>سیگار، الکل و مواد مصرف نکنید.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بچه را درگیر نکنید.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برای بچه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ها مثا</a:t>
            </a:r>
            <a:r>
              <a:rPr lang="fa-IR" dirty="0">
                <a:solidFill>
                  <a:srgbClr val="FFFF00"/>
                </a:solidFill>
              </a:rPr>
              <a:t>ل‌</a:t>
            </a:r>
            <a:r>
              <a:rPr lang="ar-SA" dirty="0">
                <a:solidFill>
                  <a:srgbClr val="FFFF00"/>
                </a:solidFill>
              </a:rPr>
              <a:t>های مناسب پیدا کنید.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62D8-EA1A-45E3-9B46-01D3691E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 dirty="0">
                <a:solidFill>
                  <a:srgbClr val="FF0000"/>
                </a:solidFill>
              </a:rPr>
              <a:t>الگوی مناسبی برای فرزندانتان باشید</a:t>
            </a:r>
            <a:r>
              <a:rPr lang="fa-IR" b="1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40CE7-002F-4295-8400-3BD4478D2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راه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های </a:t>
            </a:r>
            <a:r>
              <a:rPr lang="fa-IR" dirty="0">
                <a:solidFill>
                  <a:srgbClr val="FFFF00"/>
                </a:solidFill>
              </a:rPr>
              <a:t>مناسب </a:t>
            </a:r>
            <a:r>
              <a:rPr lang="ar-SA" dirty="0">
                <a:solidFill>
                  <a:srgbClr val="FFFF00"/>
                </a:solidFill>
              </a:rPr>
              <a:t>دیگری برای تفریح یا خوش گذراندن در مهمانی پیدا کنید.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اگر نمی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توانید سیگار را ترک کنید راجع به سختی اعتیاد به سیگار با فرزندانتان صحبت کنید.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برای الکل یا تریاک فواید نبافید.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از</a:t>
            </a:r>
            <a:r>
              <a:rPr lang="fa-IR" dirty="0">
                <a:solidFill>
                  <a:srgbClr val="FFFF00"/>
                </a:solidFill>
              </a:rPr>
              <a:t> </a:t>
            </a:r>
            <a:r>
              <a:rPr lang="ar-SA" dirty="0">
                <a:solidFill>
                  <a:srgbClr val="FFFF00"/>
                </a:solidFill>
              </a:rPr>
              <a:t>مثال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های سوءمصرف مواد یا اعتیاد در فامیل و آشنایان استفاده کنید.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به یاد داشته باشید هیچگاه برای ترک دیر نیست.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4A9D-5510-4132-AEB0-80B25255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a-IR" sz="4000" b="1" dirty="0">
                <a:solidFill>
                  <a:srgbClr val="FF0000"/>
                </a:solidFill>
              </a:rPr>
              <a:t> اصل پنجم:</a:t>
            </a:r>
            <a:r>
              <a:rPr lang="ar-SA" sz="4000" b="1" dirty="0">
                <a:solidFill>
                  <a:srgbClr val="FF0000"/>
                </a:solidFill>
              </a:rPr>
              <a:t>به </a:t>
            </a:r>
            <a:r>
              <a:rPr lang="fa-IR" sz="4000" b="1" dirty="0">
                <a:solidFill>
                  <a:srgbClr val="FF0000"/>
                </a:solidFill>
              </a:rPr>
              <a:t>فرزندان</a:t>
            </a:r>
            <a:r>
              <a:rPr lang="ar-SA" sz="4000" b="1" dirty="0">
                <a:solidFill>
                  <a:srgbClr val="FF0000"/>
                </a:solidFill>
              </a:rPr>
              <a:t>تان بیاموزید دوستان خود را</a:t>
            </a:r>
            <a:r>
              <a:rPr lang="fa-IR" sz="4000" b="1" dirty="0">
                <a:solidFill>
                  <a:srgbClr val="FF0000"/>
                </a:solidFill>
              </a:rPr>
              <a:t> با</a:t>
            </a:r>
            <a:r>
              <a:rPr lang="ar-SA" sz="4000" b="1" dirty="0">
                <a:solidFill>
                  <a:srgbClr val="FF0000"/>
                </a:solidFill>
              </a:rPr>
              <a:t> فکر انتخاب کنند.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55A7-03C1-4637-AE2D-8D41E7BC4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فشار </a:t>
            </a:r>
            <a:r>
              <a:rPr lang="fa-IR" dirty="0">
                <a:solidFill>
                  <a:srgbClr val="FFFF00"/>
                </a:solidFill>
              </a:rPr>
              <a:t>دوستان</a:t>
            </a:r>
            <a:r>
              <a:rPr lang="ar-SA" dirty="0">
                <a:solidFill>
                  <a:srgbClr val="FFFF00"/>
                </a:solidFill>
              </a:rPr>
              <a:t> ـ مهارت نه گفتن</a:t>
            </a:r>
            <a:endParaRPr lang="fa-IR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همه نمی‌توانند دوست تو باشند.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قصه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ی دوست ناباب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باور نکن </a:t>
            </a:r>
            <a:r>
              <a:rPr lang="ar-SA" dirty="0">
                <a:solidFill>
                  <a:srgbClr val="FFFF00"/>
                </a:solidFill>
              </a:rPr>
              <a:t>همه سیگار می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کشند ـ همه مصرف می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کنند.</a:t>
            </a:r>
            <a:endParaRPr lang="fa-IR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به </a:t>
            </a:r>
            <a:r>
              <a:rPr lang="fa-IR" dirty="0">
                <a:solidFill>
                  <a:srgbClr val="FFFF00"/>
                </a:solidFill>
              </a:rPr>
              <a:t>نوجوانتان</a:t>
            </a:r>
            <a:r>
              <a:rPr lang="ar-SA" dirty="0">
                <a:solidFill>
                  <a:srgbClr val="FFFF00"/>
                </a:solidFill>
              </a:rPr>
              <a:t> بگو</a:t>
            </a:r>
            <a:r>
              <a:rPr lang="fa-IR" dirty="0">
                <a:solidFill>
                  <a:srgbClr val="FFFF00"/>
                </a:solidFill>
              </a:rPr>
              <a:t>ی</a:t>
            </a:r>
            <a:r>
              <a:rPr lang="ar-SA" dirty="0">
                <a:solidFill>
                  <a:srgbClr val="FFFF00"/>
                </a:solidFill>
              </a:rPr>
              <a:t>ید مصرف مواد برای شما ابداً قابل قبول نیست.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مقاومت در برابر فشار جمع را به </a:t>
            </a:r>
            <a:r>
              <a:rPr lang="fa-IR" dirty="0">
                <a:solidFill>
                  <a:srgbClr val="FFFF00"/>
                </a:solidFill>
              </a:rPr>
              <a:t>آنها </a:t>
            </a:r>
            <a:r>
              <a:rPr lang="ar-SA" dirty="0">
                <a:solidFill>
                  <a:srgbClr val="FFFF00"/>
                </a:solidFill>
              </a:rPr>
              <a:t>بیاموزید.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اضطراب اجتماعی را در </a:t>
            </a:r>
            <a:r>
              <a:rPr lang="fa-IR" dirty="0">
                <a:solidFill>
                  <a:srgbClr val="FFFF00"/>
                </a:solidFill>
              </a:rPr>
              <a:t>فرزندانتان</a:t>
            </a:r>
            <a:r>
              <a:rPr lang="ar-SA" dirty="0">
                <a:solidFill>
                  <a:srgbClr val="FFFF00"/>
                </a:solidFill>
              </a:rPr>
              <a:t> رفع کنید.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0EB3-0CA4-404D-82D5-41E52EC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a-IR" sz="4000" b="1" dirty="0">
                <a:solidFill>
                  <a:srgbClr val="FF0000"/>
                </a:solidFill>
              </a:rPr>
              <a:t> اصل ششم: فرزندانتان</a:t>
            </a:r>
            <a:r>
              <a:rPr lang="ar-SA" sz="4000" b="1" dirty="0">
                <a:solidFill>
                  <a:srgbClr val="FF0000"/>
                </a:solidFill>
              </a:rPr>
              <a:t> را زیر نظر داشته باشید.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FB1B-0D3F-49F6-8A60-106EFE77F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وظیفه م</a:t>
            </a:r>
            <a:r>
              <a:rPr lang="fa-IR" dirty="0">
                <a:solidFill>
                  <a:srgbClr val="FFFF00"/>
                </a:solidFill>
              </a:rPr>
              <a:t>ؤ</a:t>
            </a:r>
            <a:r>
              <a:rPr lang="ar-SA" dirty="0">
                <a:solidFill>
                  <a:srgbClr val="FFFF00"/>
                </a:solidFill>
              </a:rPr>
              <a:t>ثر شما زیر نظر داشتن کارهای فرزندانتان است.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با دوستان فرزندانتان رابطه داشته باشید.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با والدین دوستان فرزندانتان آشنا شوید.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fa-IR" dirty="0">
                <a:solidFill>
                  <a:srgbClr val="FFFF00"/>
                </a:solidFill>
              </a:rPr>
              <a:t>در مهمانی‌های دوستانه </a:t>
            </a:r>
            <a:r>
              <a:rPr lang="ar-SA" dirty="0">
                <a:solidFill>
                  <a:srgbClr val="FFFF00"/>
                </a:solidFill>
              </a:rPr>
              <a:t>ساعت برگشت به خانه و راه تماس با </a:t>
            </a:r>
            <a:r>
              <a:rPr lang="fa-IR" dirty="0">
                <a:solidFill>
                  <a:srgbClr val="FFFF00"/>
                </a:solidFill>
              </a:rPr>
              <a:t>شما</a:t>
            </a:r>
            <a:r>
              <a:rPr lang="ar-SA" dirty="0">
                <a:solidFill>
                  <a:srgbClr val="FFFF00"/>
                </a:solidFill>
              </a:rPr>
              <a:t> را مشخص </a:t>
            </a:r>
            <a:r>
              <a:rPr lang="fa-IR" dirty="0">
                <a:solidFill>
                  <a:srgbClr val="FFFF00"/>
                </a:solidFill>
              </a:rPr>
              <a:t>کنید</a:t>
            </a:r>
            <a:r>
              <a:rPr lang="ar-SA" dirty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  <a:p>
            <a:pPr algn="just">
              <a:defRPr/>
            </a:pPr>
            <a:r>
              <a:rPr lang="ar-SA" dirty="0">
                <a:solidFill>
                  <a:srgbClr val="FFFF00"/>
                </a:solidFill>
              </a:rPr>
              <a:t>به داشتن تفریح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های لذت بخش کمک کنید.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AB54-EA50-4350-A964-A2745DB6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b="1" dirty="0">
                <a:solidFill>
                  <a:srgbClr val="FF0000"/>
                </a:solidFill>
              </a:rPr>
              <a:t>مراقب باشید.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426EF-D041-4007-803D-C31ECEE4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30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SA" b="1" dirty="0">
                <a:solidFill>
                  <a:srgbClr val="FFFF00"/>
                </a:solidFill>
              </a:rPr>
              <a:t>وقتی فرزند شما از خانه بیرون می رود شما باید بدانید</a:t>
            </a:r>
            <a:r>
              <a:rPr lang="fa-IR" b="1" dirty="0">
                <a:solidFill>
                  <a:srgbClr val="FFFF00"/>
                </a:solidFill>
              </a:rPr>
              <a:t>:</a:t>
            </a:r>
            <a:r>
              <a:rPr lang="ar-SA" b="1" dirty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به کجا می رود</a:t>
            </a:r>
            <a:r>
              <a:rPr lang="fa-IR" dirty="0">
                <a:solidFill>
                  <a:srgbClr val="FFFF00"/>
                </a:solidFill>
              </a:rPr>
              <a:t>؟</a:t>
            </a:r>
            <a:r>
              <a:rPr lang="ar-SA" dirty="0">
                <a:solidFill>
                  <a:srgbClr val="FFFF00"/>
                </a:solidFill>
              </a:rPr>
              <a:t> 		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با چه کسی است</a:t>
            </a:r>
            <a:r>
              <a:rPr lang="fa-IR" dirty="0">
                <a:solidFill>
                  <a:srgbClr val="FFFF00"/>
                </a:solidFill>
              </a:rPr>
              <a:t>؟</a:t>
            </a: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ar-SA" dirty="0">
                <a:solidFill>
                  <a:srgbClr val="FFFF00"/>
                </a:solidFill>
              </a:rPr>
              <a:t>چه می</a:t>
            </a:r>
            <a:r>
              <a:rPr lang="fa-IR" dirty="0">
                <a:solidFill>
                  <a:srgbClr val="FFFF00"/>
                </a:solidFill>
              </a:rPr>
              <a:t>‌</a:t>
            </a:r>
            <a:r>
              <a:rPr lang="ar-SA" dirty="0">
                <a:solidFill>
                  <a:srgbClr val="FFFF00"/>
                </a:solidFill>
              </a:rPr>
              <a:t>کند</a:t>
            </a:r>
            <a:r>
              <a:rPr lang="fa-IR" dirty="0">
                <a:solidFill>
                  <a:srgbClr val="FFFF00"/>
                </a:solidFill>
              </a:rPr>
              <a:t>؟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Custom 1">
      <a:majorFont>
        <a:latin typeface="Cambria"/>
        <a:ea typeface=""/>
        <a:cs typeface="B Nazanin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558</TotalTime>
  <Words>526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Cambria</vt:lpstr>
      <vt:lpstr>Wingdings</vt:lpstr>
      <vt:lpstr>Beam</vt:lpstr>
      <vt:lpstr>پيشگيری از مصرف مواد در خانواده</vt:lpstr>
      <vt:lpstr> اصل يکم: ارتباط خوبی با فرزندانتان برقرار كنيد آن را حفظ نمائيد. </vt:lpstr>
      <vt:lpstr> اصل دوم: درزندگی و فعاليت‌های فرزندانتان شركت داشته باشيد.</vt:lpstr>
      <vt:lpstr>اصل سوم: قانون‌های روشن وصريح بگذاريد وعواقب عدم رعايت قانون را تعيين كنيد. </vt:lpstr>
      <vt:lpstr>اصل چهارم: الگوی مناسبی برای فرزندانتان باشید.</vt:lpstr>
      <vt:lpstr>الگوی مناسبی برای فرزندانتان باشید.</vt:lpstr>
      <vt:lpstr> اصل پنجم:به فرزندانتان بیاموزید دوستان خود را با فکر انتخاب کنند. </vt:lpstr>
      <vt:lpstr> اصل ششم: فرزندانتان را زیر نظر داشته باشید. </vt:lpstr>
      <vt:lpstr>مراقب باشید.</vt:lpstr>
    </vt:vector>
  </TitlesOfParts>
  <Company>Win2Farsi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پيشگيري از اعتياد در خانواده</dc:title>
  <dc:creator>Dear User!</dc:creator>
  <cp:lastModifiedBy>Sanaz Merrikhi</cp:lastModifiedBy>
  <cp:revision>47</cp:revision>
  <dcterms:created xsi:type="dcterms:W3CDTF">2008-12-23T18:46:01Z</dcterms:created>
  <dcterms:modified xsi:type="dcterms:W3CDTF">2020-11-08T07:34:49Z</dcterms:modified>
</cp:coreProperties>
</file>