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1" r:id="rId4"/>
    <p:sldId id="258" r:id="rId5"/>
    <p:sldId id="275" r:id="rId6"/>
    <p:sldId id="274" r:id="rId7"/>
    <p:sldId id="270" r:id="rId8"/>
    <p:sldId id="276" r:id="rId9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3" autoAdjust="0"/>
    <p:restoredTop sz="94652" autoAdjust="0"/>
  </p:normalViewPr>
  <p:slideViewPr>
    <p:cSldViewPr>
      <p:cViewPr varScale="1">
        <p:scale>
          <a:sx n="68" d="100"/>
          <a:sy n="68" d="100"/>
        </p:scale>
        <p:origin x="153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FD107D-4178-43D5-9947-31FE6D6BC5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E22238-D480-478F-9579-F14F748269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6B70FF-B0FA-4BB3-8560-E0C5654C11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C55759-2636-47B3-8E8C-842DE32718C3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4633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348E19-FEEE-4F89-864A-7D5EC1629E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C54C25-1EAC-4D48-B0C6-0CFA4A6EC8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D697A2-B997-4424-9FCD-B61D1E41F7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4DBCF-F141-4A0A-AF3F-FAFB7460965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296530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7EC6BE-F53C-4CE0-94C0-2A8B7F2FFA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CD72B0-8A7B-4704-A722-EA114E0933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248853-3934-4F02-AE17-829130EAEE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F1FFB4-B519-4FD4-BA41-19A5676B5A6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467477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2DDAB6-2942-4FC0-B997-90EAA4423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36FD5A-0710-46D8-982F-CFB3BDCB89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C8EE86-BA85-4C6F-A418-3A3D44C773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515583-AD6B-4EC7-A1A6-11530F7AD002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01173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5CF10C5-CDF4-4610-A16B-4A2E0E74D5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DA2B25-1E9E-4324-923C-7752D95565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F79F15-B6D2-4AD3-8309-22C4E4CF42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A3CFB7-6642-4D84-BEC8-9B56F7B672E7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12470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6A2F40-6CF2-4188-A3BE-A13013BCD2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ABF0CC-AA2B-4FA1-8EAC-9AD8701D86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871FAE-B255-446F-B7E5-C68ED404E9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1536EE-B0D1-4BA1-8974-6A7B3FEABC3E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829120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FEC2BC-F03D-4B73-9644-D77D172BD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41972FD-466B-4236-8999-02B9183E48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5BA0E75-DD7C-4C71-BEC9-52F6B9B520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2F037D-2324-45D4-B612-8DF0E9B8E18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54693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B1E0F55-8EB2-42F8-8DB5-2677B7D267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D5F4868-0514-4513-B616-FAD7BEC2B5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9DD11F7-49A7-4455-B199-F3C9BD8505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AF249A-FD89-4BA7-9187-AD9B34764539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303030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9F91FFA-1FEA-4EE2-8E5D-F9B6F775DA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A4C4825-6017-4C72-89D0-05B39EB5FE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47248A8-F0CD-4570-BD1A-A672D507B0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D1D453-FF7F-4599-87A1-24441190557A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18697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474881-532B-420F-AAD4-61FE0A8D33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0BFB31-47FB-4234-92A2-FDBDFDE10B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FC7289-5DD5-4458-966A-943D32813B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C86365-0E9A-4093-B975-E22D728BB286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0311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333C0BD-10F3-466E-8B6D-9F267443CC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65004B-DC3E-4653-B50D-3DFFFE964D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EF7E38-0C51-4895-BDB6-D324D8C197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D4F8C1-5593-48AA-8DDA-C8CFD0C77399}" type="slidenum">
              <a:rPr lang="es-ES" altLang="en-US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13300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8D865F9-AF93-4270-946F-68CB4A88D5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E0E1BA3-5A1C-4EE3-84CD-AFB0EEA101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2372B17-C90D-4189-950E-5C923ACB9E4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B Nazanin" panose="00000400000000000000" pitchFamily="2" charset="-78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435C875-BC14-4E7A-80C7-C9838BCFD57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B Nazanin" panose="00000400000000000000" pitchFamily="2" charset="-78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BC4D21C-9701-4A34-8E04-3D2691112DE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B Nazanin" panose="00000400000000000000" pitchFamily="2" charset="-78"/>
              </a:defRPr>
            </a:lvl1pPr>
          </a:lstStyle>
          <a:p>
            <a:fld id="{D0F7F90B-32CB-4EE2-B0C1-C2AE61500553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B Nazanin" panose="00000400000000000000" pitchFamily="2" charset="-7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B Nazanin" panose="00000400000000000000" pitchFamily="2" charset="-7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B Nazanin" panose="00000400000000000000" pitchFamily="2" charset="-7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B Nazanin" panose="00000400000000000000" pitchFamily="2" charset="-7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B Nazanin" panose="00000400000000000000" pitchFamily="2" charset="-7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B Nazanin" panose="00000400000000000000" pitchFamily="2" charset="-7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5">
            <a:extLst>
              <a:ext uri="{FF2B5EF4-FFF2-40B4-BE49-F238E27FC236}">
                <a16:creationId xmlns:a16="http://schemas.microsoft.com/office/drawing/2014/main" id="{30EA8359-6C97-4BA5-BDE7-E8889B7898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68313" y="620713"/>
            <a:ext cx="7772400" cy="4176712"/>
          </a:xfrm>
        </p:spPr>
        <p:txBody>
          <a:bodyPr anchor="ctr"/>
          <a:lstStyle/>
          <a:p>
            <a:pPr algn="r" eaLnBrk="1" hangingPunct="1"/>
            <a:r>
              <a:rPr lang="fa-IR" altLang="en-US" b="1">
                <a:solidFill>
                  <a:schemeClr val="bg1"/>
                </a:solidFill>
              </a:rPr>
              <a:t>گفتار سوم</a:t>
            </a:r>
            <a:br>
              <a:rPr lang="fa-IR" altLang="en-US" b="1">
                <a:solidFill>
                  <a:schemeClr val="bg1"/>
                </a:solidFill>
              </a:rPr>
            </a:br>
            <a:br>
              <a:rPr lang="fa-IR" altLang="en-US" b="1">
                <a:solidFill>
                  <a:schemeClr val="bg1"/>
                </a:solidFill>
              </a:rPr>
            </a:br>
            <a:r>
              <a:rPr lang="fa-IR" altLang="en-US" b="1">
                <a:solidFill>
                  <a:srgbClr val="FFFF00"/>
                </a:solidFill>
              </a:rPr>
              <a:t>-</a:t>
            </a:r>
            <a:r>
              <a:rPr lang="fa-IR" altLang="en-US" b="1">
                <a:solidFill>
                  <a:schemeClr val="bg1"/>
                </a:solidFill>
              </a:rPr>
              <a:t> </a:t>
            </a:r>
            <a:r>
              <a:rPr lang="fa-IR" altLang="en-US" sz="5400" b="1">
                <a:solidFill>
                  <a:srgbClr val="FFFF00"/>
                </a:solidFill>
              </a:rPr>
              <a:t>ارتباط مناسب با نوجوان</a:t>
            </a:r>
            <a:br>
              <a:rPr lang="fa-IR" altLang="en-US" sz="5400" b="1">
                <a:solidFill>
                  <a:srgbClr val="FFFF00"/>
                </a:solidFill>
              </a:rPr>
            </a:br>
            <a:r>
              <a:rPr lang="fa-IR" altLang="en-US" sz="5400" b="1">
                <a:solidFill>
                  <a:srgbClr val="FFFF00"/>
                </a:solidFill>
              </a:rPr>
              <a:t>- حضور در زندگی نوجوان</a:t>
            </a:r>
            <a:endParaRPr lang="es-ES" altLang="en-US" sz="5400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EDA61381-17CE-4213-88F7-F323C4DC4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br>
              <a:rPr lang="fa-IR" altLang="en-US" b="1">
                <a:solidFill>
                  <a:schemeClr val="bg1"/>
                </a:solidFill>
              </a:rPr>
            </a:br>
            <a:r>
              <a:rPr lang="fa-IR" altLang="en-US" b="1">
                <a:solidFill>
                  <a:schemeClr val="bg1"/>
                </a:solidFill>
              </a:rPr>
              <a:t>ارتباط با نوجوان</a:t>
            </a:r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11401-8D86-43D7-B9A0-4EF73088F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pPr algn="r" rtl="1" eaLnBrk="1" hangingPunct="1">
              <a:buFont typeface="Wingdings" panose="05000000000000000000" pitchFamily="2" charset="2"/>
              <a:buChar char="ü"/>
              <a:defRPr/>
            </a:pPr>
            <a:r>
              <a:rPr lang="fa-IR" b="1" dirty="0">
                <a:solidFill>
                  <a:srgbClr val="FFFF00"/>
                </a:solidFill>
              </a:rPr>
              <a:t>پرسش: </a:t>
            </a:r>
            <a:endParaRPr lang="en-US" b="1" dirty="0">
              <a:solidFill>
                <a:srgbClr val="FFFF00"/>
              </a:solidFill>
            </a:endParaRPr>
          </a:p>
          <a:p>
            <a:pPr algn="r" rtl="1" eaLnBrk="1" hangingPunct="1">
              <a:buFont typeface="Wingdings" panose="05000000000000000000" pitchFamily="2" charset="2"/>
              <a:buChar char="ü"/>
              <a:defRPr/>
            </a:pPr>
            <a:r>
              <a:rPr lang="fa-IR" b="1" dirty="0">
                <a:solidFill>
                  <a:srgbClr val="FFFF00"/>
                </a:solidFill>
              </a:rPr>
              <a:t>چگونه می‌توان ارتباط خود را با نوجوان بهبود بخشید؟</a:t>
            </a:r>
          </a:p>
          <a:p>
            <a:pPr marL="0" indent="0" algn="r" rtl="1" eaLnBrk="1" hangingPunct="1">
              <a:buFontTx/>
              <a:buNone/>
              <a:defRPr/>
            </a:pP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A6950778-2658-4EA1-AB12-2EC9C4749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6D653-061D-43EE-BCDD-7219E3D3C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marL="0" indent="0" algn="just" rtl="1">
              <a:buFontTx/>
              <a:buNone/>
              <a:defRPr/>
            </a:pPr>
            <a:r>
              <a:rPr lang="fa-IR" b="1" dirty="0">
                <a:solidFill>
                  <a:srgbClr val="FFFF00"/>
                </a:solidFill>
              </a:rPr>
              <a:t>تا به حال دو پرسش زیر را از خود پرسیده‌اید؟</a:t>
            </a:r>
          </a:p>
          <a:p>
            <a:pPr marL="0" indent="0" algn="just" rtl="1">
              <a:buFontTx/>
              <a:buNone/>
              <a:defRPr/>
            </a:pPr>
            <a:endParaRPr lang="en-US" b="1" dirty="0">
              <a:solidFill>
                <a:srgbClr val="FFFF00"/>
              </a:solidFill>
            </a:endParaRPr>
          </a:p>
          <a:p>
            <a:pPr algn="just" rtl="1">
              <a:defRPr/>
            </a:pPr>
            <a:r>
              <a:rPr lang="ar-SA" b="1" dirty="0">
                <a:solidFill>
                  <a:srgbClr val="FFFF00"/>
                </a:solidFill>
              </a:rPr>
              <a:t>فرزند </a:t>
            </a:r>
            <a:r>
              <a:rPr lang="fa-IR" b="1" dirty="0">
                <a:solidFill>
                  <a:srgbClr val="FFFF00"/>
                </a:solidFill>
              </a:rPr>
              <a:t>نوجوان من مشکلات</a:t>
            </a:r>
            <a:r>
              <a:rPr lang="ar-SA" b="1" dirty="0">
                <a:solidFill>
                  <a:srgbClr val="FFFF00"/>
                </a:solidFill>
              </a:rPr>
              <a:t> مهم</a:t>
            </a:r>
            <a:r>
              <a:rPr lang="fa-IR" b="1" dirty="0">
                <a:solidFill>
                  <a:srgbClr val="FFFF00"/>
                </a:solidFill>
              </a:rPr>
              <a:t> خود را با چه کسی یا کسانی مطرح می‌کند؟</a:t>
            </a:r>
            <a:endParaRPr lang="en-US" b="1" dirty="0">
              <a:solidFill>
                <a:srgbClr val="FFFF00"/>
              </a:solidFill>
            </a:endParaRPr>
          </a:p>
          <a:p>
            <a:pPr algn="just" rtl="1">
              <a:defRPr/>
            </a:pPr>
            <a:r>
              <a:rPr lang="fa-IR" b="1" dirty="0">
                <a:solidFill>
                  <a:srgbClr val="FFFF00"/>
                </a:solidFill>
              </a:rPr>
              <a:t>آیا</a:t>
            </a:r>
            <a:r>
              <a:rPr lang="ar-SA" b="1" dirty="0">
                <a:solidFill>
                  <a:srgbClr val="FFFF00"/>
                </a:solidFill>
              </a:rPr>
              <a:t> فرزند</a:t>
            </a:r>
            <a:r>
              <a:rPr lang="fa-IR" b="1" dirty="0">
                <a:solidFill>
                  <a:srgbClr val="FFFF00"/>
                </a:solidFill>
              </a:rPr>
              <a:t> نوجوان من رابطه مناسبی با من دارد؟</a:t>
            </a:r>
            <a:endParaRPr lang="en-US" b="1" dirty="0">
              <a:solidFill>
                <a:srgbClr val="FFFF00"/>
              </a:solidFill>
            </a:endParaRPr>
          </a:p>
          <a:p>
            <a:pPr algn="just" rtl="1">
              <a:defRPr/>
            </a:pPr>
            <a:endParaRPr lang="en-US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DC84E8C-7501-4C7D-AC09-A2F810AECE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en-US" b="1">
                <a:solidFill>
                  <a:schemeClr val="bg1"/>
                </a:solidFill>
              </a:rPr>
              <a:t>ارتباط مناسب</a:t>
            </a:r>
            <a:endParaRPr lang="en-US" altLang="en-US" b="1">
              <a:solidFill>
                <a:schemeClr val="bg1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1F8B49E-D486-4062-BD28-1BB81A705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>
              <a:buFont typeface="Wingdings" panose="05000000000000000000" pitchFamily="2" charset="2"/>
              <a:buChar char="§"/>
            </a:pPr>
            <a:r>
              <a:rPr lang="fa-IR" altLang="en-US">
                <a:solidFill>
                  <a:srgbClr val="FFFF00"/>
                </a:solidFill>
              </a:rPr>
              <a:t>صحبت کردن مداوم با فرزندان</a:t>
            </a:r>
          </a:p>
          <a:p>
            <a:pPr algn="r" rtl="1" eaLnBrk="1" hangingPunct="1">
              <a:buFont typeface="Wingdings" panose="05000000000000000000" pitchFamily="2" charset="2"/>
              <a:buChar char="§"/>
            </a:pPr>
            <a:r>
              <a:rPr lang="fa-IR" altLang="en-US">
                <a:solidFill>
                  <a:srgbClr val="FFFF00"/>
                </a:solidFill>
              </a:rPr>
              <a:t>گوش کردن فعال</a:t>
            </a:r>
          </a:p>
          <a:p>
            <a:pPr algn="r" rtl="1" eaLnBrk="1" hangingPunct="1">
              <a:buFont typeface="Wingdings" panose="05000000000000000000" pitchFamily="2" charset="2"/>
              <a:buChar char="§"/>
            </a:pPr>
            <a:r>
              <a:rPr lang="fa-IR" altLang="en-US">
                <a:solidFill>
                  <a:srgbClr val="FFFF00"/>
                </a:solidFill>
              </a:rPr>
              <a:t>درک درست احساسات فرزندان</a:t>
            </a:r>
          </a:p>
          <a:p>
            <a:pPr algn="r" rtl="1" eaLnBrk="1" hangingPunct="1">
              <a:buFont typeface="Wingdings" panose="05000000000000000000" pitchFamily="2" charset="2"/>
              <a:buChar char="§"/>
            </a:pPr>
            <a:r>
              <a:rPr lang="fa-IR" altLang="en-US">
                <a:solidFill>
                  <a:srgbClr val="FFFF00"/>
                </a:solidFill>
              </a:rPr>
              <a:t>سوال کردن و نظر‌خواهی</a:t>
            </a:r>
          </a:p>
          <a:p>
            <a:pPr algn="r" rtl="1" eaLnBrk="1" hangingPunct="1">
              <a:buFont typeface="Wingdings" panose="05000000000000000000" pitchFamily="2" charset="2"/>
              <a:buChar char="§"/>
            </a:pPr>
            <a:r>
              <a:rPr lang="fa-IR" altLang="en-US">
                <a:solidFill>
                  <a:srgbClr val="FFFF00"/>
                </a:solidFill>
              </a:rPr>
              <a:t>تشویق بیشتر و انتقاد کمتر</a:t>
            </a:r>
          </a:p>
          <a:p>
            <a:pPr algn="r" rtl="1" eaLnBrk="1" hangingPunct="1">
              <a:buFont typeface="Wingdings" panose="05000000000000000000" pitchFamily="2" charset="2"/>
              <a:buChar char="§"/>
            </a:pPr>
            <a:r>
              <a:rPr lang="fa-IR" altLang="en-US">
                <a:solidFill>
                  <a:srgbClr val="FFFF00"/>
                </a:solidFill>
              </a:rPr>
              <a:t>توجه به کنجکاوی</a:t>
            </a:r>
          </a:p>
          <a:p>
            <a:pPr algn="r" rtl="1" eaLnBrk="1" hangingPunct="1">
              <a:buFont typeface="Wingdings" panose="05000000000000000000" pitchFamily="2" charset="2"/>
              <a:buChar char="§"/>
            </a:pPr>
            <a:r>
              <a:rPr lang="fa-IR" altLang="en-US">
                <a:solidFill>
                  <a:srgbClr val="FFFF00"/>
                </a:solidFill>
              </a:rPr>
              <a:t>صداقت و آزاد‌‌اندیشی</a:t>
            </a:r>
          </a:p>
          <a:p>
            <a:pPr algn="r" rtl="1" eaLnBrk="1" hangingPunct="1">
              <a:buFont typeface="Wingdings" panose="05000000000000000000" pitchFamily="2" charset="2"/>
              <a:buChar char="§"/>
            </a:pPr>
            <a:r>
              <a:rPr lang="fa-IR" altLang="en-US">
                <a:solidFill>
                  <a:srgbClr val="FFFF00"/>
                </a:solidFill>
              </a:rPr>
              <a:t>رفتار خوب را با واکنش فوری پاسخ دادن</a:t>
            </a:r>
            <a:endParaRPr lang="en-US" altLang="en-US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C2B5F067-2030-4D05-9328-6380B7E5E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altLang="en-US" sz="3600" b="1">
                <a:solidFill>
                  <a:schemeClr val="bg1"/>
                </a:solidFill>
              </a:rPr>
              <a:t>ارتباط سالم</a:t>
            </a:r>
            <a:endParaRPr lang="en-US" altLang="en-US" sz="3600" b="1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DE652-5C87-4BC2-8A7A-DB2DAD2B5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FontTx/>
              <a:buNone/>
              <a:defRPr/>
            </a:pPr>
            <a:r>
              <a:rPr lang="fa-IR" sz="3600" b="1" dirty="0">
                <a:solidFill>
                  <a:srgbClr val="FFFF00"/>
                </a:solidFill>
              </a:rPr>
              <a:t>ارتباط</a:t>
            </a:r>
          </a:p>
          <a:p>
            <a:pPr algn="just" rtl="1">
              <a:defRPr/>
            </a:pPr>
            <a:r>
              <a:rPr lang="fa-IR" dirty="0">
                <a:solidFill>
                  <a:srgbClr val="FFFF00"/>
                </a:solidFill>
              </a:rPr>
              <a:t>ارسال پیام و دریافت بازخورد میان فرستنده و گیرنده که در بافت خاصی صورت می‌گیرد.</a:t>
            </a:r>
          </a:p>
          <a:p>
            <a:pPr algn="just" rtl="1">
              <a:defRPr/>
            </a:pPr>
            <a:endParaRPr lang="fa-IR" dirty="0">
              <a:solidFill>
                <a:srgbClr val="FFFF00"/>
              </a:solidFill>
            </a:endParaRPr>
          </a:p>
          <a:p>
            <a:pPr marL="0" indent="0" algn="just" rtl="1">
              <a:buFontTx/>
              <a:buNone/>
              <a:defRPr/>
            </a:pPr>
            <a:r>
              <a:rPr lang="fa-IR" sz="3600" b="1" dirty="0">
                <a:solidFill>
                  <a:srgbClr val="FFFF00"/>
                </a:solidFill>
              </a:rPr>
              <a:t>ارتباط سالم</a:t>
            </a:r>
          </a:p>
          <a:p>
            <a:pPr algn="just" rtl="1">
              <a:defRPr/>
            </a:pPr>
            <a:r>
              <a:rPr lang="fa-IR" dirty="0">
                <a:solidFill>
                  <a:srgbClr val="FFFF00"/>
                </a:solidFill>
              </a:rPr>
              <a:t>در ارتباط سالم پیام ارسال شده به درستی و تمامی دریافت و ادراک می‌شود.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2FF25096-B854-49B7-A89E-839548378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150" y="274638"/>
            <a:ext cx="7200900" cy="1143000"/>
          </a:xfrm>
        </p:spPr>
        <p:txBody>
          <a:bodyPr/>
          <a:lstStyle/>
          <a:p>
            <a:r>
              <a:rPr lang="ar-SA" altLang="en-US" sz="3600" b="1">
                <a:solidFill>
                  <a:schemeClr val="bg1"/>
                </a:solidFill>
              </a:rPr>
              <a:t>راهبردهای ایجاد و حفظ رابطه سالم با نوجوان</a:t>
            </a:r>
            <a:endParaRPr lang="en-US" altLang="en-US" sz="3600">
              <a:solidFill>
                <a:schemeClr val="bg1"/>
              </a:solidFill>
            </a:endParaRP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F6A5D051-DBA0-4B1E-82D9-091B9D04A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altLang="en-US" b="1">
                <a:solidFill>
                  <a:srgbClr val="FFFF00"/>
                </a:solidFill>
              </a:rPr>
              <a:t>صادق و آزاد اندیش باشید.</a:t>
            </a:r>
          </a:p>
          <a:p>
            <a:pPr algn="just" rtl="1"/>
            <a:r>
              <a:rPr lang="fa-IR" altLang="en-US" b="1">
                <a:solidFill>
                  <a:srgbClr val="FFFF00"/>
                </a:solidFill>
              </a:rPr>
              <a:t>از شیوه فرزند‌پروری متعادل استفاده کنید.</a:t>
            </a:r>
          </a:p>
          <a:p>
            <a:pPr algn="just" rtl="1"/>
            <a:r>
              <a:rPr lang="fa-IR" altLang="en-US" b="1">
                <a:solidFill>
                  <a:srgbClr val="FFFF00"/>
                </a:solidFill>
              </a:rPr>
              <a:t>به کاهش آسیب فکر کنید.</a:t>
            </a:r>
          </a:p>
          <a:p>
            <a:pPr algn="just" rtl="1"/>
            <a:r>
              <a:rPr lang="fa-IR" altLang="en-US" b="1">
                <a:solidFill>
                  <a:srgbClr val="FFFF00"/>
                </a:solidFill>
              </a:rPr>
              <a:t>تاکید بر مثبت بودن.</a:t>
            </a:r>
          </a:p>
          <a:p>
            <a:pPr algn="just" rtl="1"/>
            <a:r>
              <a:rPr lang="fa-IR" altLang="en-US" b="1">
                <a:solidFill>
                  <a:srgbClr val="FFFF00"/>
                </a:solidFill>
              </a:rPr>
              <a:t>نوجوان خود را به حضور در فعالیت‌های فوق</a:t>
            </a:r>
            <a:endParaRPr lang="en-US" altLang="en-US" b="1">
              <a:solidFill>
                <a:srgbClr val="FFFF00"/>
              </a:solidFill>
            </a:endParaRPr>
          </a:p>
          <a:p>
            <a:pPr algn="just" rtl="1">
              <a:buFontTx/>
              <a:buNone/>
            </a:pPr>
            <a:r>
              <a:rPr lang="fa-IR" altLang="en-US" b="1">
                <a:solidFill>
                  <a:srgbClr val="FFFF00"/>
                </a:solidFill>
              </a:rPr>
              <a:t> برنامه تشویق کنید.</a:t>
            </a:r>
          </a:p>
          <a:p>
            <a:pPr algn="just" rtl="1"/>
            <a:r>
              <a:rPr lang="fa-IR" altLang="en-US" b="1">
                <a:solidFill>
                  <a:srgbClr val="FFFF00"/>
                </a:solidFill>
              </a:rPr>
              <a:t>از حاضرین فعال در زندگی نوجوان خود باشید.</a:t>
            </a:r>
          </a:p>
          <a:p>
            <a:pPr algn="just" rtl="1"/>
            <a:r>
              <a:rPr lang="fa-IR" altLang="en-US" b="1">
                <a:solidFill>
                  <a:srgbClr val="FFFF00"/>
                </a:solidFill>
              </a:rPr>
              <a:t>باورهای غلط در مورد نوجوان را بشناسید. </a:t>
            </a:r>
            <a:endParaRPr lang="en-US" altLang="en-US" b="1">
              <a:solidFill>
                <a:srgbClr val="FFFF00"/>
              </a:solidFill>
            </a:endParaRPr>
          </a:p>
          <a:p>
            <a:pPr algn="just" rtl="1"/>
            <a:endParaRPr lang="en-US" altLang="en-US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7A3699C0-2015-46C6-83BC-06B0C69D0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altLang="en-US" sz="4000" b="1">
                <a:solidFill>
                  <a:schemeClr val="bg1"/>
                </a:solidFill>
              </a:rPr>
              <a:t>باورهای غلط به عنوان موانع ارتباط</a:t>
            </a:r>
            <a:endParaRPr lang="en-US" altLang="en-US" sz="4000" b="1">
              <a:solidFill>
                <a:schemeClr val="bg1"/>
              </a:solidFill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0B44A2BC-B958-469E-9FED-A10B66474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3921125"/>
          </a:xfrm>
        </p:spPr>
        <p:txBody>
          <a:bodyPr/>
          <a:lstStyle/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altLang="en-US" sz="4000">
                <a:solidFill>
                  <a:srgbClr val="FFFF00"/>
                </a:solidFill>
              </a:rPr>
              <a:t>او به من گوش نمی‌کند.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r>
              <a:rPr lang="fa-IR" altLang="en-US" sz="4000">
                <a:solidFill>
                  <a:srgbClr val="FFFF00"/>
                </a:solidFill>
              </a:rPr>
              <a:t>او مرا عصبانی می‌کند.</a:t>
            </a:r>
          </a:p>
          <a:p>
            <a:pPr algn="r" rtl="1" eaLnBrk="1" hangingPunct="1">
              <a:buFont typeface="Wingdings" panose="05000000000000000000" pitchFamily="2" charset="2"/>
              <a:buChar char="ü"/>
            </a:pPr>
            <a:endParaRPr lang="en-US" altLang="en-US" sz="40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9CC9FD7D-4AC0-4FBC-A90B-9E31B1993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03C0CDDE-408E-4BE5-9EC9-87BCDC1AC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052513"/>
            <a:ext cx="8229600" cy="4525962"/>
          </a:xfrm>
        </p:spPr>
        <p:txBody>
          <a:bodyPr/>
          <a:lstStyle/>
          <a:p>
            <a:pPr algn="just" rtl="1"/>
            <a:r>
              <a:rPr lang="fa-IR" altLang="en-US">
                <a:solidFill>
                  <a:srgbClr val="FFFF00"/>
                </a:solidFill>
              </a:rPr>
              <a:t>در زندگی و فعالیت‌های فرزندانمان شرکت داشته باشیم.</a:t>
            </a:r>
          </a:p>
          <a:p>
            <a:pPr algn="just" rtl="1"/>
            <a:r>
              <a:rPr lang="fa-IR" altLang="en-US">
                <a:solidFill>
                  <a:srgbClr val="FFFF00"/>
                </a:solidFill>
              </a:rPr>
              <a:t>روزانه دست کم 15 دقیقه به کاری که فرزندمان</a:t>
            </a:r>
            <a:endParaRPr lang="en-US" altLang="en-US">
              <a:solidFill>
                <a:srgbClr val="FFFF00"/>
              </a:solidFill>
            </a:endParaRPr>
          </a:p>
          <a:p>
            <a:pPr algn="just" rtl="1">
              <a:buFontTx/>
              <a:buNone/>
            </a:pPr>
            <a:r>
              <a:rPr lang="fa-IR" altLang="en-US">
                <a:solidFill>
                  <a:srgbClr val="FFFF00"/>
                </a:solidFill>
              </a:rPr>
              <a:t> خواسته بپردازیم.</a:t>
            </a:r>
          </a:p>
          <a:p>
            <a:pPr algn="just" rtl="1"/>
            <a:r>
              <a:rPr lang="fa-IR" altLang="en-US">
                <a:solidFill>
                  <a:srgbClr val="FFFF00"/>
                </a:solidFill>
              </a:rPr>
              <a:t>هفته‌ای یک بار فعالیتی را با فرزندمان ترتیب دهیم.</a:t>
            </a:r>
          </a:p>
          <a:p>
            <a:pPr algn="just" rtl="1"/>
            <a:r>
              <a:rPr lang="fa-IR" altLang="en-US">
                <a:solidFill>
                  <a:srgbClr val="FFFF00"/>
                </a:solidFill>
              </a:rPr>
              <a:t>از فعالیت‌های فرزندمان حمایت کنیم.</a:t>
            </a:r>
          </a:p>
          <a:p>
            <a:pPr algn="just" rtl="1"/>
            <a:r>
              <a:rPr lang="fa-IR" altLang="en-US">
                <a:solidFill>
                  <a:srgbClr val="FFFF00"/>
                </a:solidFill>
              </a:rPr>
              <a:t>همواره رفتار خوب را با واکنش فوری پاسخ دهیم.</a:t>
            </a:r>
          </a:p>
          <a:p>
            <a:pPr algn="just" rtl="1"/>
            <a:r>
              <a:rPr lang="fa-IR" altLang="en-US">
                <a:solidFill>
                  <a:srgbClr val="FFFF00"/>
                </a:solidFill>
              </a:rPr>
              <a:t>هنگام صرف غذا از فرصت استفاده کرده و به تبادل</a:t>
            </a:r>
            <a:endParaRPr lang="en-US" altLang="en-US">
              <a:solidFill>
                <a:srgbClr val="FFFF00"/>
              </a:solidFill>
            </a:endParaRPr>
          </a:p>
          <a:p>
            <a:pPr algn="just" rtl="1">
              <a:buFontTx/>
              <a:buNone/>
            </a:pPr>
            <a:r>
              <a:rPr lang="fa-IR" altLang="en-US">
                <a:solidFill>
                  <a:srgbClr val="FFFF00"/>
                </a:solidFill>
              </a:rPr>
              <a:t> خبرهای روزمره با خانواده بپردازیم.</a:t>
            </a:r>
          </a:p>
          <a:p>
            <a:pPr algn="just" rtl="1"/>
            <a:r>
              <a:rPr lang="fa-IR" altLang="en-US">
                <a:solidFill>
                  <a:srgbClr val="FFFF00"/>
                </a:solidFill>
              </a:rPr>
              <a:t>مراقب زمان‌های پر استرس در زندگی فرزندمان باشیم.</a:t>
            </a:r>
            <a:endParaRPr lang="en-US" altLang="en-US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1740</TotalTime>
  <Words>293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B Nazanin</vt:lpstr>
      <vt:lpstr>Calibri</vt:lpstr>
      <vt:lpstr>Wingdings</vt:lpstr>
      <vt:lpstr>Diseño predeterminado</vt:lpstr>
      <vt:lpstr>گفتار سوم  - ارتباط مناسب با نوجوان - حضور در زندگی نوجوان</vt:lpstr>
      <vt:lpstr> ارتباط با نوجوان</vt:lpstr>
      <vt:lpstr>PowerPoint Presentation</vt:lpstr>
      <vt:lpstr>ارتباط مناسب</vt:lpstr>
      <vt:lpstr>ارتباط سالم</vt:lpstr>
      <vt:lpstr>راهبردهای ایجاد و حفظ رابطه سالم با نوجوان</vt:lpstr>
      <vt:lpstr>باورهای غلط به عنوان موانع ارتباط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Sanaz Merrikhi</cp:lastModifiedBy>
  <cp:revision>307</cp:revision>
  <dcterms:created xsi:type="dcterms:W3CDTF">2010-05-23T14:28:12Z</dcterms:created>
  <dcterms:modified xsi:type="dcterms:W3CDTF">2020-11-08T07:16:16Z</dcterms:modified>
</cp:coreProperties>
</file>