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62" r:id="rId6"/>
    <p:sldId id="263" r:id="rId7"/>
    <p:sldId id="264" r:id="rId8"/>
    <p:sldId id="265" r:id="rId9"/>
    <p:sldId id="272"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9" d="100"/>
          <a:sy n="69" d="100"/>
        </p:scale>
        <p:origin x="-738"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605599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787420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395123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1569776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78646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851804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633866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47025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808927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38E99-549A-42F6-AAA6-244C0D172DE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179283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238E99-549A-42F6-AAA6-244C0D172DE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291304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238E99-549A-42F6-AAA6-244C0D172DE6}" type="datetimeFigureOut">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2866341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238E99-549A-42F6-AAA6-244C0D172DE6}"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85998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238E99-549A-42F6-AAA6-244C0D172DE6}" type="datetimeFigureOut">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163292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38E99-549A-42F6-AAA6-244C0D172DE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252570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38E99-549A-42F6-AAA6-244C0D172DE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4182914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238E99-549A-42F6-AAA6-244C0D172DE6}" type="datetimeFigureOut">
              <a:rPr lang="en-US" smtClean="0"/>
              <a:pPr/>
              <a:t>3/6/2016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650F537-4727-4C90-9A97-EDE9B21C4A13}" type="slidenum">
              <a:rPr lang="en-US" smtClean="0"/>
              <a:pPr/>
              <a:t>‹#›</a:t>
            </a:fld>
            <a:endParaRPr lang="en-US"/>
          </a:p>
        </p:txBody>
      </p:sp>
    </p:spTree>
    <p:extLst>
      <p:ext uri="{BB962C8B-B14F-4D97-AF65-F5344CB8AC3E}">
        <p14:creationId xmlns:p14="http://schemas.microsoft.com/office/powerpoint/2010/main" xmlns="" val="3130433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58122"/>
            <a:ext cx="7766936" cy="1646302"/>
          </a:xfrm>
        </p:spPr>
        <p:txBody>
          <a:bodyPr/>
          <a:lstStyle/>
          <a:p>
            <a:r>
              <a:rPr lang="fa-IR" b="1" dirty="0" smtClean="0">
                <a:cs typeface="B Nazanin" panose="00000400000000000000" pitchFamily="2" charset="-78"/>
              </a:rPr>
              <a:t>گفتار چهارم</a:t>
            </a:r>
            <a:endParaRPr lang="en-US" b="1" dirty="0">
              <a:cs typeface="B Nazanin" panose="00000400000000000000" pitchFamily="2" charset="-78"/>
            </a:endParaRPr>
          </a:p>
        </p:txBody>
      </p:sp>
      <p:sp>
        <p:nvSpPr>
          <p:cNvPr id="3" name="Subtitle 2"/>
          <p:cNvSpPr>
            <a:spLocks noGrp="1"/>
          </p:cNvSpPr>
          <p:nvPr>
            <p:ph type="subTitle" idx="1"/>
          </p:nvPr>
        </p:nvSpPr>
        <p:spPr>
          <a:xfrm>
            <a:off x="1507067" y="3573162"/>
            <a:ext cx="7766936" cy="1096899"/>
          </a:xfrm>
        </p:spPr>
        <p:txBody>
          <a:bodyPr>
            <a:noAutofit/>
          </a:bodyPr>
          <a:lstStyle/>
          <a:p>
            <a:r>
              <a:rPr lang="fa-IR" sz="3200" b="1" dirty="0" smtClean="0">
                <a:solidFill>
                  <a:srgbClr val="7030A0"/>
                </a:solidFill>
                <a:cs typeface="B Nazanin" panose="00000400000000000000" pitchFamily="2" charset="-78"/>
              </a:rPr>
              <a:t>تعیین قوانین و محدودیت‌ها</a:t>
            </a:r>
          </a:p>
          <a:p>
            <a:r>
              <a:rPr lang="fa-IR" sz="3200" b="1" dirty="0" smtClean="0">
                <a:solidFill>
                  <a:srgbClr val="7030A0"/>
                </a:solidFill>
                <a:cs typeface="B Nazanin" panose="00000400000000000000" pitchFamily="2" charset="-78"/>
              </a:rPr>
              <a:t>نظارت بر رفتارهای نوجوان</a:t>
            </a:r>
            <a:endParaRPr lang="en-US" sz="3200" b="1" dirty="0">
              <a:solidFill>
                <a:srgbClr val="7030A0"/>
              </a:solidFill>
              <a:cs typeface="B Nazanin" panose="00000400000000000000" pitchFamily="2" charset="-78"/>
            </a:endParaRPr>
          </a:p>
        </p:txBody>
      </p:sp>
    </p:spTree>
    <p:extLst>
      <p:ext uri="{BB962C8B-B14F-4D97-AF65-F5344CB8AC3E}">
        <p14:creationId xmlns:p14="http://schemas.microsoft.com/office/powerpoint/2010/main" xmlns="" val="3124322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632" y="839789"/>
            <a:ext cx="8596668" cy="1320800"/>
          </a:xfrm>
        </p:spPr>
        <p:txBody>
          <a:bodyPr/>
          <a:lstStyle/>
          <a:p>
            <a:pPr algn="ctr"/>
            <a:r>
              <a:rPr lang="fa-IR" b="1" dirty="0" smtClean="0">
                <a:cs typeface="B Nazanin" panose="00000400000000000000" pitchFamily="2" charset="-78"/>
              </a:rPr>
              <a:t>نظارت</a:t>
            </a:r>
            <a:endParaRPr lang="en-US" b="1" dirty="0">
              <a:cs typeface="B Nazanin" panose="00000400000000000000" pitchFamily="2" charset="-78"/>
            </a:endParaRPr>
          </a:p>
        </p:txBody>
      </p:sp>
      <p:sp>
        <p:nvSpPr>
          <p:cNvPr id="3" name="Content Placeholder 2"/>
          <p:cNvSpPr>
            <a:spLocks noGrp="1"/>
          </p:cNvSpPr>
          <p:nvPr>
            <p:ph idx="1"/>
          </p:nvPr>
        </p:nvSpPr>
        <p:spPr>
          <a:xfrm>
            <a:off x="658632" y="1805747"/>
            <a:ext cx="8596668" cy="3880773"/>
          </a:xfrm>
        </p:spPr>
        <p:txBody>
          <a:bodyPr>
            <a:noAutofit/>
          </a:bodyPr>
          <a:lstStyle/>
          <a:p>
            <a:pPr algn="just" rtl="1"/>
            <a:r>
              <a:rPr lang="ar-SA" sz="2800" b="1" dirty="0">
                <a:solidFill>
                  <a:srgbClr val="7030A0"/>
                </a:solidFill>
                <a:cs typeface="B Nazanin" panose="00000400000000000000" pitchFamily="2" charset="-78"/>
              </a:rPr>
              <a:t>وظیفه موثر ما نظارت مناسب بر کارهای فرزندانمان </a:t>
            </a:r>
            <a:r>
              <a:rPr lang="ar-SA" sz="2800" b="1" dirty="0" smtClean="0">
                <a:solidFill>
                  <a:srgbClr val="7030A0"/>
                </a:solidFill>
                <a:cs typeface="B Nazanin" panose="00000400000000000000" pitchFamily="2" charset="-78"/>
              </a:rPr>
              <a:t>است</a:t>
            </a:r>
            <a:r>
              <a:rPr lang="fa-IR" sz="2800" b="1" dirty="0" smtClean="0">
                <a:solidFill>
                  <a:srgbClr val="7030A0"/>
                </a:solidFill>
                <a:cs typeface="B Nazanin" panose="00000400000000000000" pitchFamily="2" charset="-78"/>
              </a:rPr>
              <a:t>.</a:t>
            </a:r>
          </a:p>
          <a:p>
            <a:pPr algn="just" rtl="1"/>
            <a:r>
              <a:rPr lang="ar-SA" sz="2800" b="1" dirty="0">
                <a:solidFill>
                  <a:srgbClr val="7030A0"/>
                </a:solidFill>
                <a:cs typeface="B Nazanin" panose="00000400000000000000" pitchFamily="2" charset="-78"/>
              </a:rPr>
              <a:t>نظارت بر فعالیت‌های فرزندان عامل مهمی است که مانع مصرف مواد غیر مجاز و سیگار می‌شود.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نتایج </a:t>
            </a:r>
            <a:r>
              <a:rPr lang="ar-SA" sz="2800" b="1" dirty="0">
                <a:solidFill>
                  <a:srgbClr val="7030A0"/>
                </a:solidFill>
                <a:cs typeface="B Nazanin" panose="00000400000000000000" pitchFamily="2" charset="-78"/>
              </a:rPr>
              <a:t>پژوهشی نشان می‌دهد نوجوانانی که هفته‌ای دو روز یا بیشتر در خانه تنها بودند نسبت به نوجوانانی که نظارت والدین بر آنها بیشتر </a:t>
            </a:r>
            <a:r>
              <a:rPr lang="ar-SA" sz="2800" b="1" dirty="0" smtClean="0">
                <a:solidFill>
                  <a:srgbClr val="7030A0"/>
                </a:solidFill>
                <a:cs typeface="B Nazanin" panose="00000400000000000000" pitchFamily="2" charset="-78"/>
              </a:rPr>
              <a:t>بود </a:t>
            </a:r>
            <a:r>
              <a:rPr lang="ar-SA" sz="2800" b="1" dirty="0">
                <a:solidFill>
                  <a:srgbClr val="7030A0"/>
                </a:solidFill>
                <a:cs typeface="B Nazanin" panose="00000400000000000000" pitchFamily="2" charset="-78"/>
              </a:rPr>
              <a:t>به مصرف مواد غیر‌مجاز گرایش بیشتری داشتند.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همچنین </a:t>
            </a:r>
            <a:r>
              <a:rPr lang="ar-SA" sz="2800" b="1" dirty="0">
                <a:solidFill>
                  <a:srgbClr val="7030A0"/>
                </a:solidFill>
                <a:cs typeface="B Nazanin" panose="00000400000000000000" pitchFamily="2" charset="-78"/>
              </a:rPr>
              <a:t>در مطالعه دیگری نشان داده شده است نوجوانانی که والدینشان کمترین نظارت را بر آنان </a:t>
            </a:r>
            <a:r>
              <a:rPr lang="ar-SA" sz="2800" b="1" dirty="0" smtClean="0">
                <a:solidFill>
                  <a:srgbClr val="7030A0"/>
                </a:solidFill>
                <a:cs typeface="B Nazanin" panose="00000400000000000000" pitchFamily="2" charset="-78"/>
              </a:rPr>
              <a:t>داشته</a:t>
            </a:r>
            <a:r>
              <a:rPr lang="fa-IR" sz="2800" b="1" dirty="0" smtClean="0">
                <a:solidFill>
                  <a:srgbClr val="7030A0"/>
                </a:solidFill>
                <a:cs typeface="B Nazanin" panose="00000400000000000000" pitchFamily="2" charset="-78"/>
              </a:rPr>
              <a:t>‌</a:t>
            </a:r>
            <a:r>
              <a:rPr lang="ar-SA" sz="2800" b="1" dirty="0" smtClean="0">
                <a:solidFill>
                  <a:srgbClr val="7030A0"/>
                </a:solidFill>
                <a:cs typeface="B Nazanin" panose="00000400000000000000" pitchFamily="2" charset="-78"/>
              </a:rPr>
              <a:t>اند </a:t>
            </a:r>
            <a:r>
              <a:rPr lang="ar-SA" sz="2800" b="1" dirty="0">
                <a:solidFill>
                  <a:srgbClr val="7030A0"/>
                </a:solidFill>
                <a:cs typeface="B Nazanin" panose="00000400000000000000" pitchFamily="2" charset="-78"/>
              </a:rPr>
              <a:t>در سنین </a:t>
            </a:r>
            <a:r>
              <a:rPr lang="ar-SA" sz="2800" b="1" dirty="0" smtClean="0">
                <a:solidFill>
                  <a:srgbClr val="7030A0"/>
                </a:solidFill>
                <a:cs typeface="B Nazanin" panose="00000400000000000000" pitchFamily="2" charset="-78"/>
              </a:rPr>
              <a:t>پایین</a:t>
            </a:r>
            <a:r>
              <a:rPr lang="fa-IR" sz="2800" b="1" dirty="0" smtClean="0">
                <a:solidFill>
                  <a:srgbClr val="7030A0"/>
                </a:solidFill>
                <a:cs typeface="B Nazanin" panose="00000400000000000000" pitchFamily="2" charset="-78"/>
              </a:rPr>
              <a:t>‌</a:t>
            </a:r>
            <a:r>
              <a:rPr lang="ar-SA" sz="2800" b="1" dirty="0" smtClean="0">
                <a:solidFill>
                  <a:srgbClr val="7030A0"/>
                </a:solidFill>
                <a:cs typeface="B Nazanin" panose="00000400000000000000" pitchFamily="2" charset="-78"/>
              </a:rPr>
              <a:t>تری </a:t>
            </a:r>
            <a:r>
              <a:rPr lang="ar-SA" sz="2800" b="1" dirty="0">
                <a:solidFill>
                  <a:srgbClr val="7030A0"/>
                </a:solidFill>
                <a:cs typeface="B Nazanin" panose="00000400000000000000" pitchFamily="2" charset="-78"/>
              </a:rPr>
              <a:t>شروع به مصرف مواد کرده بودند و هرچه سن شروع زودتر باشد مشکلات جدی‌تری در پی خواهند داشت</a:t>
            </a:r>
            <a:r>
              <a:rPr lang="ar-SA" sz="2800" dirty="0">
                <a:solidFill>
                  <a:srgbClr val="7030A0"/>
                </a:solidFill>
                <a:cs typeface="B Nazanin" panose="00000400000000000000" pitchFamily="2" charset="-78"/>
              </a:rPr>
              <a:t>.</a:t>
            </a:r>
            <a:endParaRPr lang="en-US" sz="2800" dirty="0">
              <a:solidFill>
                <a:srgbClr val="7030A0"/>
              </a:solidFill>
              <a:cs typeface="B Nazanin" panose="00000400000000000000" pitchFamily="2" charset="-78"/>
            </a:endParaRPr>
          </a:p>
          <a:p>
            <a:pPr algn="just" rtl="1"/>
            <a:endParaRPr lang="en-US" sz="2800" dirty="0">
              <a:cs typeface="B Nazanin" panose="00000400000000000000" pitchFamily="2" charset="-78"/>
            </a:endParaRPr>
          </a:p>
        </p:txBody>
      </p:sp>
    </p:spTree>
    <p:extLst>
      <p:ext uri="{BB962C8B-B14F-4D97-AF65-F5344CB8AC3E}">
        <p14:creationId xmlns:p14="http://schemas.microsoft.com/office/powerpoint/2010/main" xmlns="" val="175126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cs typeface="B Nazanin" panose="00000400000000000000" pitchFamily="2" charset="-78"/>
              </a:rPr>
              <a:t>نظارت</a:t>
            </a:r>
            <a:endParaRPr lang="en-US" b="1" dirty="0">
              <a:cs typeface="B Nazanin" panose="00000400000000000000" pitchFamily="2" charset="-78"/>
            </a:endParaRPr>
          </a:p>
        </p:txBody>
      </p:sp>
      <p:sp>
        <p:nvSpPr>
          <p:cNvPr id="3" name="Content Placeholder 2"/>
          <p:cNvSpPr>
            <a:spLocks noGrp="1"/>
          </p:cNvSpPr>
          <p:nvPr>
            <p:ph idx="1"/>
          </p:nvPr>
        </p:nvSpPr>
        <p:spPr/>
        <p:txBody>
          <a:bodyPr>
            <a:noAutofit/>
          </a:bodyPr>
          <a:lstStyle/>
          <a:p>
            <a:pPr algn="just" rtl="1"/>
            <a:r>
              <a:rPr lang="ar-SA" sz="2800" b="1" dirty="0">
                <a:solidFill>
                  <a:srgbClr val="7030A0"/>
                </a:solidFill>
                <a:cs typeface="B Nazanin" panose="00000400000000000000" pitchFamily="2" charset="-78"/>
              </a:rPr>
              <a:t>به داشتن تفریحات لذت بخش کمک کنیم.</a:t>
            </a:r>
            <a:endParaRPr lang="en-US" sz="2800" b="1" dirty="0">
              <a:solidFill>
                <a:srgbClr val="7030A0"/>
              </a:solidFill>
              <a:cs typeface="B Nazanin" panose="00000400000000000000" pitchFamily="2" charset="-78"/>
            </a:endParaRPr>
          </a:p>
          <a:p>
            <a:pPr algn="just" rtl="1"/>
            <a:r>
              <a:rPr lang="ar-SA" sz="2800" b="1" dirty="0">
                <a:solidFill>
                  <a:srgbClr val="7030A0"/>
                </a:solidFill>
                <a:cs typeface="B Nazanin" panose="00000400000000000000" pitchFamily="2" charset="-78"/>
              </a:rPr>
              <a:t>نوجوانانی که در طی اوقات فراغت و تعطیلات پایان هفته به فعالیت‌های سازنده و نظارت‌یافته مشغول هستند به احتمال کمتری به مواد روی می‌آورند.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فرزندان </a:t>
            </a:r>
            <a:r>
              <a:rPr lang="ar-SA" sz="2800" b="1" dirty="0">
                <a:solidFill>
                  <a:srgbClr val="7030A0"/>
                </a:solidFill>
                <a:cs typeface="B Nazanin" panose="00000400000000000000" pitchFamily="2" charset="-78"/>
              </a:rPr>
              <a:t>را تشویق کنیم در اینگونه </a:t>
            </a:r>
            <a:r>
              <a:rPr lang="ar-SA" sz="2800" b="1" dirty="0" smtClean="0">
                <a:solidFill>
                  <a:srgbClr val="7030A0"/>
                </a:solidFill>
                <a:cs typeface="B Nazanin" panose="00000400000000000000" pitchFamily="2" charset="-78"/>
              </a:rPr>
              <a:t>فعالیت</a:t>
            </a:r>
            <a:r>
              <a:rPr lang="fa-IR" sz="2800" b="1" dirty="0" smtClean="0">
                <a:solidFill>
                  <a:srgbClr val="7030A0"/>
                </a:solidFill>
                <a:cs typeface="B Nazanin" panose="00000400000000000000" pitchFamily="2" charset="-78"/>
              </a:rPr>
              <a:t>‌</a:t>
            </a:r>
            <a:r>
              <a:rPr lang="ar-SA" sz="2800" b="1" dirty="0" smtClean="0">
                <a:solidFill>
                  <a:srgbClr val="7030A0"/>
                </a:solidFill>
                <a:cs typeface="B Nazanin" panose="00000400000000000000" pitchFamily="2" charset="-78"/>
              </a:rPr>
              <a:t>ها </a:t>
            </a:r>
            <a:r>
              <a:rPr lang="ar-SA" sz="2800" b="1" dirty="0">
                <a:solidFill>
                  <a:srgbClr val="7030A0"/>
                </a:solidFill>
                <a:cs typeface="B Nazanin" panose="00000400000000000000" pitchFamily="2" charset="-78"/>
              </a:rPr>
              <a:t>شرکت کنند و تا جایی که می‌توانیم او را درگیر در چنین فعالیت‌هایی کنیم.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این‌ </a:t>
            </a:r>
            <a:r>
              <a:rPr lang="ar-SA" sz="2800" b="1" dirty="0">
                <a:solidFill>
                  <a:srgbClr val="7030A0"/>
                </a:solidFill>
                <a:cs typeface="B Nazanin" panose="00000400000000000000" pitchFamily="2" charset="-78"/>
              </a:rPr>
              <a:t>موارد روش‌های نیرومندی در پیشگیری هستند. در اين فعاليت‌ها نیز می بایست نظارت خود را حفظ كنيم.</a:t>
            </a:r>
            <a:endParaRPr lang="en-US" sz="2800" b="1" dirty="0">
              <a:solidFill>
                <a:srgbClr val="7030A0"/>
              </a:solidFill>
              <a:cs typeface="B Nazanin" panose="00000400000000000000" pitchFamily="2" charset="-78"/>
            </a:endParaRPr>
          </a:p>
          <a:p>
            <a:pPr algn="just"/>
            <a:endParaRPr lang="en-US" sz="2800" dirty="0">
              <a:cs typeface="B Nazanin" panose="00000400000000000000" pitchFamily="2" charset="-78"/>
            </a:endParaRPr>
          </a:p>
        </p:txBody>
      </p:sp>
    </p:spTree>
    <p:extLst>
      <p:ext uri="{BB962C8B-B14F-4D97-AF65-F5344CB8AC3E}">
        <p14:creationId xmlns:p14="http://schemas.microsoft.com/office/powerpoint/2010/main" xmlns="" val="7712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cs typeface="B Nazanin" panose="00000400000000000000" pitchFamily="2" charset="-78"/>
              </a:rPr>
              <a:t>نظارت و آگاهی</a:t>
            </a:r>
            <a:endParaRPr lang="en-US" b="1"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rtl="1">
              <a:buNone/>
            </a:pPr>
            <a:r>
              <a:rPr lang="ar-SA" sz="2800" b="1" dirty="0">
                <a:solidFill>
                  <a:srgbClr val="7030A0"/>
                </a:solidFill>
                <a:cs typeface="B Nazanin" panose="00000400000000000000" pitchFamily="2" charset="-78"/>
              </a:rPr>
              <a:t>هر زمان كه فرزند ما بيرون از خانه است بايد </a:t>
            </a:r>
            <a:r>
              <a:rPr lang="ar-SA" sz="2800" b="1" dirty="0" smtClean="0">
                <a:solidFill>
                  <a:srgbClr val="7030A0"/>
                </a:solidFill>
                <a:cs typeface="B Nazanin" panose="00000400000000000000" pitchFamily="2" charset="-78"/>
              </a:rPr>
              <a:t>بدانيم</a:t>
            </a:r>
            <a:r>
              <a:rPr lang="fa-IR" sz="2800" b="1" dirty="0" smtClean="0">
                <a:solidFill>
                  <a:srgbClr val="7030A0"/>
                </a:solidFill>
                <a:cs typeface="B Nazanin" panose="00000400000000000000" pitchFamily="2" charset="-78"/>
              </a:rPr>
              <a:t>:</a:t>
            </a:r>
          </a:p>
          <a:p>
            <a:pPr algn="just" rtl="1"/>
            <a:r>
              <a:rPr lang="ar-SA" sz="2800" b="1" dirty="0" smtClean="0">
                <a:solidFill>
                  <a:srgbClr val="7030A0"/>
                </a:solidFill>
                <a:cs typeface="B Nazanin" panose="00000400000000000000" pitchFamily="2" charset="-78"/>
              </a:rPr>
              <a:t> كجاست</a:t>
            </a:r>
            <a:r>
              <a:rPr lang="fa-IR" sz="2800" b="1" dirty="0">
                <a:solidFill>
                  <a:srgbClr val="7030A0"/>
                </a:solidFill>
                <a:cs typeface="B Nazanin" panose="00000400000000000000" pitchFamily="2" charset="-78"/>
              </a:rPr>
              <a:t>؟</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چه مي‌كند</a:t>
            </a:r>
            <a:r>
              <a:rPr lang="fa-IR" sz="2800" b="1" dirty="0" smtClean="0">
                <a:solidFill>
                  <a:srgbClr val="7030A0"/>
                </a:solidFill>
                <a:cs typeface="B Nazanin" panose="00000400000000000000" pitchFamily="2" charset="-78"/>
              </a:rPr>
              <a:t>؟</a:t>
            </a:r>
            <a:r>
              <a:rPr lang="ar-SA" sz="2800" b="1" dirty="0" smtClean="0">
                <a:solidFill>
                  <a:srgbClr val="7030A0"/>
                </a:solidFill>
                <a:cs typeface="B Nazanin" panose="00000400000000000000" pitchFamily="2" charset="-78"/>
              </a:rPr>
              <a:t>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و </a:t>
            </a:r>
            <a:r>
              <a:rPr lang="ar-SA" sz="2800" b="1" dirty="0">
                <a:solidFill>
                  <a:srgbClr val="7030A0"/>
                </a:solidFill>
                <a:cs typeface="B Nazanin" panose="00000400000000000000" pitchFamily="2" charset="-78"/>
              </a:rPr>
              <a:t>با چه كسي وقت </a:t>
            </a:r>
            <a:r>
              <a:rPr lang="ar-SA" sz="2800" b="1" dirty="0" smtClean="0">
                <a:solidFill>
                  <a:srgbClr val="7030A0"/>
                </a:solidFill>
                <a:cs typeface="B Nazanin" panose="00000400000000000000" pitchFamily="2" charset="-78"/>
              </a:rPr>
              <a:t>مي‌گذراند</a:t>
            </a:r>
            <a:r>
              <a:rPr lang="fa-IR" sz="2800" b="1" dirty="0" smtClean="0">
                <a:solidFill>
                  <a:srgbClr val="7030A0"/>
                </a:solidFill>
                <a:cs typeface="B Nazanin" panose="00000400000000000000" pitchFamily="2" charset="-78"/>
              </a:rPr>
              <a:t>؟</a:t>
            </a:r>
            <a:endParaRPr lang="en-US" sz="2800" b="1" dirty="0">
              <a:solidFill>
                <a:srgbClr val="7030A0"/>
              </a:solidFill>
              <a:cs typeface="B Nazanin" panose="00000400000000000000" pitchFamily="2" charset="-78"/>
            </a:endParaRPr>
          </a:p>
        </p:txBody>
      </p:sp>
    </p:spTree>
    <p:extLst>
      <p:ext uri="{BB962C8B-B14F-4D97-AF65-F5344CB8AC3E}">
        <p14:creationId xmlns:p14="http://schemas.microsoft.com/office/powerpoint/2010/main" xmlns="" val="187192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263857"/>
          </a:xfrm>
        </p:spPr>
        <p:txBody>
          <a:bodyPr>
            <a:normAutofit fontScale="90000"/>
          </a:bodyPr>
          <a:lstStyle/>
          <a:p>
            <a:endParaRPr lang="en-US" dirty="0"/>
          </a:p>
        </p:txBody>
      </p:sp>
      <p:sp>
        <p:nvSpPr>
          <p:cNvPr id="3" name="Content Placeholder 2"/>
          <p:cNvSpPr>
            <a:spLocks noGrp="1"/>
          </p:cNvSpPr>
          <p:nvPr>
            <p:ph idx="1"/>
          </p:nvPr>
        </p:nvSpPr>
        <p:spPr>
          <a:xfrm>
            <a:off x="677334" y="748145"/>
            <a:ext cx="8596668" cy="5293217"/>
          </a:xfrm>
        </p:spPr>
        <p:txBody>
          <a:bodyPr>
            <a:noAutofit/>
          </a:bodyPr>
          <a:lstStyle/>
          <a:p>
            <a:pPr algn="just" rtl="1"/>
            <a:r>
              <a:rPr lang="ar-SA" sz="2400" b="1" dirty="0">
                <a:solidFill>
                  <a:srgbClr val="7030A0"/>
                </a:solidFill>
                <a:cs typeface="B Nazanin" panose="00000400000000000000" pitchFamily="2" charset="-78"/>
              </a:rPr>
              <a:t>بهترين شيوه فرزند‌پروري </a:t>
            </a:r>
            <a:r>
              <a:rPr lang="ar-SA" sz="2400" b="1" dirty="0" smtClean="0">
                <a:solidFill>
                  <a:srgbClr val="7030A0"/>
                </a:solidFill>
                <a:cs typeface="B Nazanin" panose="00000400000000000000" pitchFamily="2" charset="-78"/>
              </a:rPr>
              <a:t>شيوه</a:t>
            </a:r>
            <a:r>
              <a:rPr lang="fa-IR" sz="2400" b="1" dirty="0" smtClean="0">
                <a:solidFill>
                  <a:srgbClr val="7030A0"/>
                </a:solidFill>
                <a:cs typeface="B Nazanin" panose="00000400000000000000" pitchFamily="2" charset="-78"/>
              </a:rPr>
              <a:t> متعادل</a:t>
            </a:r>
            <a:r>
              <a:rPr lang="ar-SA" sz="2400" b="1" dirty="0" smtClean="0">
                <a:solidFill>
                  <a:srgbClr val="7030A0"/>
                </a:solidFill>
                <a:cs typeface="B Nazanin" panose="00000400000000000000" pitchFamily="2" charset="-78"/>
              </a:rPr>
              <a:t> </a:t>
            </a:r>
            <a:r>
              <a:rPr lang="fa-IR" sz="2400" b="1" dirty="0" smtClean="0">
                <a:solidFill>
                  <a:srgbClr val="7030A0"/>
                </a:solidFill>
                <a:cs typeface="B Nazanin" panose="00000400000000000000" pitchFamily="2" charset="-78"/>
              </a:rPr>
              <a:t>یا به عبارتی </a:t>
            </a:r>
            <a:r>
              <a:rPr lang="ar-SA" sz="2400" b="1" dirty="0" smtClean="0">
                <a:solidFill>
                  <a:srgbClr val="7030A0"/>
                </a:solidFill>
                <a:cs typeface="B Nazanin" panose="00000400000000000000" pitchFamily="2" charset="-78"/>
              </a:rPr>
              <a:t>قاطع </a:t>
            </a:r>
            <a:r>
              <a:rPr lang="ar-SA" sz="2400" b="1" dirty="0">
                <a:solidFill>
                  <a:srgbClr val="7030A0"/>
                </a:solidFill>
                <a:cs typeface="B Nazanin" panose="00000400000000000000" pitchFamily="2" charset="-78"/>
              </a:rPr>
              <a:t>است كه در آن هم محبت و امنيت نوجوان تأمين مي‌شود و هم اينكه به اندازه كافي قانون، انتظار و نظارت وجود دارد. اين جلسه به يكي از دشوارترين وظايف والديني يعني قانون‌گذاري اختصاص دارد. همه ما به تجربه دريافته‌ايم كه منضبط بار آوردن فرزندان دشوار است، از مرتب كردن تختخواب گرفته تا ساعات رفت و آمد به خانه. </a:t>
            </a:r>
            <a:r>
              <a:rPr lang="fa-IR" sz="2400" b="1" dirty="0" smtClean="0">
                <a:solidFill>
                  <a:srgbClr val="7030A0"/>
                </a:solidFill>
                <a:cs typeface="B Nazanin" panose="00000400000000000000" pitchFamily="2" charset="-78"/>
              </a:rPr>
              <a:t>پیشتر </a:t>
            </a:r>
            <a:r>
              <a:rPr lang="ar-SA" sz="2400" b="1" dirty="0" smtClean="0">
                <a:solidFill>
                  <a:srgbClr val="7030A0"/>
                </a:solidFill>
                <a:cs typeface="B Nazanin" panose="00000400000000000000" pitchFamily="2" charset="-78"/>
              </a:rPr>
              <a:t>به </a:t>
            </a:r>
            <a:r>
              <a:rPr lang="ar-SA" sz="2400" b="1" dirty="0">
                <a:solidFill>
                  <a:srgbClr val="7030A0"/>
                </a:solidFill>
                <a:cs typeface="B Nazanin" panose="00000400000000000000" pitchFamily="2" charset="-78"/>
              </a:rPr>
              <a:t>اهميت ايجاد عزت نفس مثبت، تصميم‌گيري مستقل، و پذيرفتن مسئوليت كارهاي خود تاكيد كرده‌ايم. اما در عين حال والدين بايد مرتب و پيوسته به هدايت و راهنمايي فرزندان خود </a:t>
            </a:r>
            <a:r>
              <a:rPr lang="ar-SA" sz="2400" b="1" dirty="0" smtClean="0">
                <a:solidFill>
                  <a:srgbClr val="7030A0"/>
                </a:solidFill>
                <a:cs typeface="B Nazanin" panose="00000400000000000000" pitchFamily="2" charset="-78"/>
              </a:rPr>
              <a:t>بپردازند.</a:t>
            </a:r>
            <a:endParaRPr lang="fa-IR" sz="2400" b="1" dirty="0" smtClean="0">
              <a:solidFill>
                <a:srgbClr val="7030A0"/>
              </a:solidFill>
              <a:cs typeface="B Nazanin" panose="00000400000000000000" pitchFamily="2" charset="-78"/>
            </a:endParaRPr>
          </a:p>
          <a:p>
            <a:pPr algn="just" rtl="1"/>
            <a:endParaRPr lang="fa-IR" sz="2400" b="1" dirty="0" smtClean="0">
              <a:solidFill>
                <a:srgbClr val="7030A0"/>
              </a:solidFill>
              <a:cs typeface="B Nazanin" panose="00000400000000000000" pitchFamily="2" charset="-78"/>
            </a:endParaRPr>
          </a:p>
          <a:p>
            <a:pPr algn="just" rtl="1"/>
            <a:r>
              <a:rPr lang="ar-SA" sz="2400" b="1" dirty="0" smtClean="0">
                <a:solidFill>
                  <a:srgbClr val="7030A0"/>
                </a:solidFill>
                <a:cs typeface="B Nazanin" panose="00000400000000000000" pitchFamily="2" charset="-78"/>
              </a:rPr>
              <a:t>شما </a:t>
            </a:r>
            <a:r>
              <a:rPr lang="ar-SA" sz="2400" b="1" dirty="0">
                <a:solidFill>
                  <a:srgbClr val="7030A0"/>
                </a:solidFill>
                <a:cs typeface="B Nazanin" panose="00000400000000000000" pitchFamily="2" charset="-78"/>
              </a:rPr>
              <a:t>پدر يا مادر </a:t>
            </a:r>
            <a:r>
              <a:rPr lang="fa-IR" sz="2400" b="1" dirty="0" smtClean="0">
                <a:solidFill>
                  <a:srgbClr val="7030A0"/>
                </a:solidFill>
                <a:cs typeface="B Nazanin" panose="00000400000000000000" pitchFamily="2" charset="-78"/>
              </a:rPr>
              <a:t>نوجوانتان</a:t>
            </a:r>
            <a:r>
              <a:rPr lang="ar-SA" sz="2400" b="1" dirty="0" smtClean="0">
                <a:solidFill>
                  <a:srgbClr val="7030A0"/>
                </a:solidFill>
                <a:cs typeface="B Nazanin" panose="00000400000000000000" pitchFamily="2" charset="-78"/>
              </a:rPr>
              <a:t> </a:t>
            </a:r>
            <a:r>
              <a:rPr lang="ar-SA" sz="2400" b="1" dirty="0">
                <a:solidFill>
                  <a:srgbClr val="7030A0"/>
                </a:solidFill>
                <a:cs typeface="B Nazanin" panose="00000400000000000000" pitchFamily="2" charset="-78"/>
              </a:rPr>
              <a:t>هستيد نه دوستشان. </a:t>
            </a:r>
            <a:endParaRPr lang="fa-IR" sz="2400" b="1" dirty="0" smtClean="0">
              <a:solidFill>
                <a:srgbClr val="7030A0"/>
              </a:solidFill>
              <a:cs typeface="B Nazanin" panose="00000400000000000000" pitchFamily="2" charset="-78"/>
            </a:endParaRPr>
          </a:p>
          <a:p>
            <a:pPr marL="0" indent="0" algn="just" rtl="1">
              <a:buNone/>
            </a:pPr>
            <a:endParaRPr lang="fa-IR" sz="2400" b="1" dirty="0" smtClean="0">
              <a:solidFill>
                <a:srgbClr val="7030A0"/>
              </a:solidFill>
              <a:cs typeface="B Nazanin" panose="00000400000000000000" pitchFamily="2" charset="-78"/>
            </a:endParaRPr>
          </a:p>
          <a:p>
            <a:pPr algn="just" rtl="1"/>
            <a:r>
              <a:rPr lang="ar-SA" sz="2400" b="1" dirty="0" smtClean="0">
                <a:solidFill>
                  <a:srgbClr val="7030A0"/>
                </a:solidFill>
                <a:cs typeface="B Nazanin" panose="00000400000000000000" pitchFamily="2" charset="-78"/>
              </a:rPr>
              <a:t>نوجوا</a:t>
            </a:r>
            <a:r>
              <a:rPr lang="fa-IR" sz="2400" b="1" dirty="0" smtClean="0">
                <a:solidFill>
                  <a:srgbClr val="7030A0"/>
                </a:solidFill>
                <a:cs typeface="B Nazanin" panose="00000400000000000000" pitchFamily="2" charset="-78"/>
              </a:rPr>
              <a:t>ن</a:t>
            </a:r>
            <a:r>
              <a:rPr lang="ar-SA" sz="2400" b="1" dirty="0" smtClean="0">
                <a:solidFill>
                  <a:srgbClr val="7030A0"/>
                </a:solidFill>
                <a:cs typeface="B Nazanin" panose="00000400000000000000" pitchFamily="2" charset="-78"/>
              </a:rPr>
              <a:t>ان </a:t>
            </a:r>
            <a:r>
              <a:rPr lang="ar-SA" sz="2400" b="1" dirty="0">
                <a:solidFill>
                  <a:srgbClr val="7030A0"/>
                </a:solidFill>
                <a:cs typeface="B Nazanin" panose="00000400000000000000" pitchFamily="2" charset="-78"/>
              </a:rPr>
              <a:t>ما در بيشتر موقعيت‌ها به كسي احتياج دارند كه با نشان دادن مرزها، به آنها بگويند كه نبايد از خطوط قرمز تجاوز كنند. نوجوان بايد </a:t>
            </a:r>
            <a:r>
              <a:rPr lang="ar-SA" sz="2400" b="1" dirty="0" smtClean="0">
                <a:solidFill>
                  <a:srgbClr val="7030A0"/>
                </a:solidFill>
                <a:cs typeface="B Nazanin" panose="00000400000000000000" pitchFamily="2" charset="-78"/>
              </a:rPr>
              <a:t>بپذيرد</a:t>
            </a:r>
            <a:r>
              <a:rPr lang="fa-IR" sz="2400" b="1" dirty="0" smtClean="0">
                <a:solidFill>
                  <a:srgbClr val="7030A0"/>
                </a:solidFill>
                <a:cs typeface="B Nazanin" panose="00000400000000000000" pitchFamily="2" charset="-78"/>
              </a:rPr>
              <a:t> مسایلی وجود دارد</a:t>
            </a:r>
            <a:r>
              <a:rPr lang="ar-SA" sz="2400" b="1" dirty="0" smtClean="0">
                <a:solidFill>
                  <a:srgbClr val="7030A0"/>
                </a:solidFill>
                <a:cs typeface="B Nazanin" panose="00000400000000000000" pitchFamily="2" charset="-78"/>
              </a:rPr>
              <a:t> </a:t>
            </a:r>
            <a:r>
              <a:rPr lang="ar-SA" sz="2400" b="1" dirty="0">
                <a:solidFill>
                  <a:srgbClr val="7030A0"/>
                </a:solidFill>
                <a:cs typeface="B Nazanin" panose="00000400000000000000" pitchFamily="2" charset="-78"/>
              </a:rPr>
              <a:t>كه نمي‌توان درباره آنها اصرار کرد. </a:t>
            </a:r>
            <a:endParaRPr lang="en-US" sz="2400" b="1" dirty="0">
              <a:solidFill>
                <a:srgbClr val="7030A0"/>
              </a:solidFill>
              <a:cs typeface="B Nazanin" panose="00000400000000000000" pitchFamily="2" charset="-78"/>
            </a:endParaRPr>
          </a:p>
        </p:txBody>
      </p:sp>
    </p:spTree>
    <p:extLst>
      <p:ext uri="{BB962C8B-B14F-4D97-AF65-F5344CB8AC3E}">
        <p14:creationId xmlns:p14="http://schemas.microsoft.com/office/powerpoint/2010/main" xmlns="" val="3902200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b="1" dirty="0" smtClean="0">
                <a:cs typeface="B Nazanin" panose="00000400000000000000" pitchFamily="2" charset="-78"/>
              </a:rPr>
              <a:t>گام‌های </a:t>
            </a:r>
            <a:r>
              <a:rPr lang="fa-IR" sz="3200" b="1" dirty="0">
                <a:cs typeface="B Nazanin" panose="00000400000000000000" pitchFamily="2" charset="-78"/>
              </a:rPr>
              <a:t>اساسی در تعیین محدودیت و قوانین</a:t>
            </a:r>
            <a:endParaRPr lang="en-US" sz="3200" b="1" dirty="0">
              <a:cs typeface="B Nazanin" panose="00000400000000000000" pitchFamily="2" charset="-78"/>
            </a:endParaRPr>
          </a:p>
        </p:txBody>
      </p:sp>
      <p:sp>
        <p:nvSpPr>
          <p:cNvPr id="3" name="Content Placeholder 2"/>
          <p:cNvSpPr>
            <a:spLocks noGrp="1"/>
          </p:cNvSpPr>
          <p:nvPr>
            <p:ph idx="1"/>
          </p:nvPr>
        </p:nvSpPr>
        <p:spPr>
          <a:xfrm>
            <a:off x="0" y="1510146"/>
            <a:ext cx="9628909" cy="4449330"/>
          </a:xfrm>
        </p:spPr>
        <p:txBody>
          <a:bodyPr>
            <a:noAutofit/>
          </a:bodyPr>
          <a:lstStyle/>
          <a:p>
            <a:pPr marL="0" indent="0" algn="just" rtl="1">
              <a:buNone/>
            </a:pPr>
            <a:r>
              <a:rPr lang="fa-IR" sz="2800" b="1" dirty="0" smtClean="0">
                <a:solidFill>
                  <a:srgbClr val="7030A0"/>
                </a:solidFill>
                <a:cs typeface="B Nazanin" panose="00000400000000000000" pitchFamily="2" charset="-78"/>
              </a:rPr>
              <a:t>این </a:t>
            </a:r>
            <a:r>
              <a:rPr lang="fa-IR" sz="2800" b="1" dirty="0">
                <a:solidFill>
                  <a:srgbClr val="7030A0"/>
                </a:solidFill>
                <a:cs typeface="B Nazanin" panose="00000400000000000000" pitchFamily="2" charset="-78"/>
              </a:rPr>
              <a:t>گام‌ها عبارتند از: </a:t>
            </a:r>
            <a:endParaRPr lang="en-US" sz="2800" b="1" dirty="0">
              <a:solidFill>
                <a:srgbClr val="7030A0"/>
              </a:solidFill>
              <a:cs typeface="B Nazanin" panose="00000400000000000000" pitchFamily="2" charset="-78"/>
            </a:endParaRPr>
          </a:p>
          <a:p>
            <a:pPr lvl="0" algn="just" rtl="1"/>
            <a:r>
              <a:rPr lang="fa-IR" sz="2800" b="1" dirty="0">
                <a:solidFill>
                  <a:srgbClr val="7030A0"/>
                </a:solidFill>
                <a:cs typeface="B Nazanin" panose="00000400000000000000" pitchFamily="2" charset="-78"/>
              </a:rPr>
              <a:t>قوانین روشن وضع کنید و با رشد فرزندان، آنها را مورد بازبینی قرار دهید.</a:t>
            </a:r>
            <a:endParaRPr lang="en-US" sz="2800" b="1" dirty="0">
              <a:solidFill>
                <a:srgbClr val="7030A0"/>
              </a:solidFill>
              <a:cs typeface="B Nazanin" panose="00000400000000000000" pitchFamily="2" charset="-78"/>
            </a:endParaRPr>
          </a:p>
          <a:p>
            <a:pPr lvl="0" algn="just" rtl="1"/>
            <a:r>
              <a:rPr lang="fa-IR" sz="2800" b="1" dirty="0">
                <a:solidFill>
                  <a:srgbClr val="7030A0"/>
                </a:solidFill>
                <a:cs typeface="B Nazanin" panose="00000400000000000000" pitchFamily="2" charset="-78"/>
              </a:rPr>
              <a:t>عواقب متناسب برای عدم رعایت قوانین وضع کنید.</a:t>
            </a:r>
            <a:endParaRPr lang="en-US" sz="2800" b="1" dirty="0">
              <a:solidFill>
                <a:srgbClr val="7030A0"/>
              </a:solidFill>
              <a:cs typeface="B Nazanin" panose="00000400000000000000" pitchFamily="2" charset="-78"/>
            </a:endParaRPr>
          </a:p>
          <a:p>
            <a:pPr lvl="0" algn="just" rtl="1"/>
            <a:r>
              <a:rPr lang="fa-IR" sz="2800" b="1" dirty="0">
                <a:solidFill>
                  <a:srgbClr val="7030A0"/>
                </a:solidFill>
                <a:cs typeface="B Nazanin" panose="00000400000000000000" pitchFamily="2" charset="-78"/>
              </a:rPr>
              <a:t>درباره عواقب با نوجوان مذاکره کنید.</a:t>
            </a:r>
            <a:endParaRPr lang="en-US" sz="2800" b="1" dirty="0">
              <a:solidFill>
                <a:srgbClr val="7030A0"/>
              </a:solidFill>
              <a:cs typeface="B Nazanin" panose="00000400000000000000" pitchFamily="2" charset="-78"/>
            </a:endParaRPr>
          </a:p>
          <a:p>
            <a:pPr lvl="0" algn="just" rtl="1"/>
            <a:r>
              <a:rPr lang="fa-IR" sz="2800" b="1" dirty="0">
                <a:solidFill>
                  <a:srgbClr val="7030A0"/>
                </a:solidFill>
                <a:cs typeface="B Nazanin" panose="00000400000000000000" pitchFamily="2" charset="-78"/>
              </a:rPr>
              <a:t>میان استقلال فرزندان و کنترل رفتار آنها تعادل برقرار کنید.</a:t>
            </a:r>
            <a:endParaRPr lang="en-US" sz="2800" b="1" dirty="0">
              <a:solidFill>
                <a:srgbClr val="7030A0"/>
              </a:solidFill>
              <a:cs typeface="B Nazanin" panose="00000400000000000000" pitchFamily="2" charset="-78"/>
            </a:endParaRPr>
          </a:p>
          <a:p>
            <a:pPr lvl="0" algn="just" rtl="1"/>
            <a:r>
              <a:rPr lang="fa-IR" sz="2800" b="1" dirty="0">
                <a:solidFill>
                  <a:srgbClr val="7030A0"/>
                </a:solidFill>
                <a:cs typeface="B Nazanin" panose="00000400000000000000" pitchFamily="2" charset="-78"/>
              </a:rPr>
              <a:t>در مورد اینکه بزرگسالان نیز دارای قوانینی هستند با نوجوان خود صحبت کنید.</a:t>
            </a:r>
            <a:endParaRPr lang="en-US" sz="2800" b="1" dirty="0">
              <a:solidFill>
                <a:srgbClr val="7030A0"/>
              </a:solidFill>
              <a:cs typeface="B Nazanin" panose="00000400000000000000" pitchFamily="2" charset="-78"/>
            </a:endParaRPr>
          </a:p>
          <a:p>
            <a:pPr lvl="0" algn="just" rtl="1"/>
            <a:r>
              <a:rPr lang="fa-IR" sz="2800" b="1" dirty="0">
                <a:solidFill>
                  <a:srgbClr val="7030A0"/>
                </a:solidFill>
                <a:cs typeface="B Nazanin" panose="00000400000000000000" pitchFamily="2" charset="-78"/>
              </a:rPr>
              <a:t>ارزشمندی مسائل برای بحث و مشاجره را تعیین کنید.</a:t>
            </a:r>
            <a:endParaRPr lang="en-US" sz="2800" b="1" dirty="0">
              <a:solidFill>
                <a:srgbClr val="7030A0"/>
              </a:solidFill>
              <a:cs typeface="B Nazanin" panose="00000400000000000000" pitchFamily="2" charset="-78"/>
            </a:endParaRPr>
          </a:p>
          <a:p>
            <a:pPr algn="just"/>
            <a:endParaRPr lang="en-US" sz="2800" dirty="0">
              <a:cs typeface="B Nazanin" panose="00000400000000000000" pitchFamily="2" charset="-78"/>
            </a:endParaRPr>
          </a:p>
        </p:txBody>
      </p:sp>
    </p:spTree>
    <p:extLst>
      <p:ext uri="{BB962C8B-B14F-4D97-AF65-F5344CB8AC3E}">
        <p14:creationId xmlns:p14="http://schemas.microsoft.com/office/powerpoint/2010/main" xmlns="" val="598791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23081"/>
            <a:ext cx="8596668" cy="1241946"/>
          </a:xfrm>
        </p:spPr>
        <p:txBody>
          <a:bodyPr>
            <a:normAutofit/>
          </a:bodyPr>
          <a:lstStyle/>
          <a:p>
            <a:pPr algn="just" rtl="1"/>
            <a:r>
              <a:rPr lang="ar-SA" sz="3100" b="1" dirty="0" smtClean="0">
                <a:cs typeface="B Nazanin" panose="00000400000000000000" pitchFamily="2" charset="-78"/>
              </a:rPr>
              <a:t>قوانین </a:t>
            </a:r>
            <a:r>
              <a:rPr lang="ar-SA" sz="3100" b="1" dirty="0">
                <a:cs typeface="B Nazanin" panose="00000400000000000000" pitchFamily="2" charset="-78"/>
              </a:rPr>
              <a:t>روشن، معقول و ايمن وضع کنید و با بزرگ شدن فرزندتان آنها را مورد بازبینی قرار دهید.</a:t>
            </a:r>
            <a:endParaRPr lang="en-US" sz="3100" dirty="0">
              <a:cs typeface="B Nazanin" panose="00000400000000000000" pitchFamily="2" charset="-78"/>
            </a:endParaRPr>
          </a:p>
        </p:txBody>
      </p:sp>
      <p:sp>
        <p:nvSpPr>
          <p:cNvPr id="3" name="Content Placeholder 2"/>
          <p:cNvSpPr>
            <a:spLocks noGrp="1"/>
          </p:cNvSpPr>
          <p:nvPr>
            <p:ph idx="1"/>
          </p:nvPr>
        </p:nvSpPr>
        <p:spPr>
          <a:xfrm>
            <a:off x="677334" y="1745673"/>
            <a:ext cx="8596668" cy="4914434"/>
          </a:xfrm>
        </p:spPr>
        <p:txBody>
          <a:bodyPr>
            <a:noAutofit/>
          </a:bodyPr>
          <a:lstStyle/>
          <a:p>
            <a:pPr algn="just" rtl="1"/>
            <a:r>
              <a:rPr lang="ar-SA" sz="2800" b="1" dirty="0" smtClean="0">
                <a:solidFill>
                  <a:srgbClr val="7030A0"/>
                </a:solidFill>
                <a:cs typeface="B Nazanin" panose="00000400000000000000" pitchFamily="2" charset="-78"/>
              </a:rPr>
              <a:t>برخی </a:t>
            </a:r>
            <a:r>
              <a:rPr lang="ar-SA" sz="2800" b="1" dirty="0">
                <a:solidFill>
                  <a:srgbClr val="7030A0"/>
                </a:solidFill>
                <a:cs typeface="B Nazanin" panose="00000400000000000000" pitchFamily="2" charset="-78"/>
              </a:rPr>
              <a:t>قوانین را می‌توانید با مشورت فرزند خود وضع کنید. ولی قوانین ديگری هستند که قابل چانه زدن و مذاکره کردن نیستند. </a:t>
            </a:r>
            <a:endParaRPr lang="en-US" sz="2800" b="1" dirty="0">
              <a:solidFill>
                <a:srgbClr val="7030A0"/>
              </a:solidFill>
              <a:cs typeface="B Nazanin" panose="00000400000000000000" pitchFamily="2" charset="-78"/>
            </a:endParaRPr>
          </a:p>
          <a:p>
            <a:pPr algn="just" rtl="1"/>
            <a:r>
              <a:rPr lang="ar-SA" sz="2800" b="1" dirty="0">
                <a:solidFill>
                  <a:srgbClr val="7030A0"/>
                </a:solidFill>
                <a:cs typeface="B Nazanin" panose="00000400000000000000" pitchFamily="2" charset="-78"/>
              </a:rPr>
              <a:t>در زمان مناسب و با مشارکت همه اعضای خانواده قانون‌گذاري را انجام دهید. جلسات خانوادگی موقعیت مناسبی برای این کار هستند.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سعي </a:t>
            </a:r>
            <a:r>
              <a:rPr lang="ar-SA" sz="2800" b="1" dirty="0">
                <a:solidFill>
                  <a:srgbClr val="7030A0"/>
                </a:solidFill>
                <a:cs typeface="B Nazanin" panose="00000400000000000000" pitchFamily="2" charset="-78"/>
              </a:rPr>
              <a:t>كنيد موافقت همه را نسبت به قوانين وضع شده در منزل جلب نمایید. این قوانین می‌تواند راجع به تکالیف مدرسه، کارهای روزمره، رفتار در منزل یا بیرون رفتن از خانه باشد. </a:t>
            </a:r>
            <a:endParaRPr lang="fa-IR" sz="2800" b="1" dirty="0" smtClean="0">
              <a:solidFill>
                <a:srgbClr val="7030A0"/>
              </a:solidFill>
              <a:cs typeface="B Nazanin" panose="00000400000000000000" pitchFamily="2" charset="-78"/>
            </a:endParaRPr>
          </a:p>
          <a:p>
            <a:pPr algn="just" rtl="1"/>
            <a:r>
              <a:rPr lang="ar-SA" sz="2800" b="1" dirty="0" smtClean="0">
                <a:solidFill>
                  <a:srgbClr val="7030A0"/>
                </a:solidFill>
                <a:cs typeface="B Nazanin" panose="00000400000000000000" pitchFamily="2" charset="-78"/>
              </a:rPr>
              <a:t>پیامدهایی </a:t>
            </a:r>
            <a:r>
              <a:rPr lang="ar-SA" sz="2800" b="1" dirty="0">
                <a:solidFill>
                  <a:srgbClr val="7030A0"/>
                </a:solidFill>
                <a:cs typeface="B Nazanin" panose="00000400000000000000" pitchFamily="2" charset="-78"/>
              </a:rPr>
              <a:t>را برای </a:t>
            </a:r>
            <a:r>
              <a:rPr lang="ar-SA" sz="2800" b="1" dirty="0" smtClean="0">
                <a:solidFill>
                  <a:srgbClr val="7030A0"/>
                </a:solidFill>
                <a:cs typeface="B Nazanin" panose="00000400000000000000" pitchFamily="2" charset="-78"/>
              </a:rPr>
              <a:t>قانون</a:t>
            </a:r>
            <a:r>
              <a:rPr lang="fa-IR" sz="2800" b="1" dirty="0" smtClean="0">
                <a:solidFill>
                  <a:srgbClr val="7030A0"/>
                </a:solidFill>
                <a:cs typeface="B Nazanin" panose="00000400000000000000" pitchFamily="2" charset="-78"/>
              </a:rPr>
              <a:t>‌</a:t>
            </a:r>
            <a:r>
              <a:rPr lang="ar-SA" sz="2800" b="1" dirty="0" smtClean="0">
                <a:solidFill>
                  <a:srgbClr val="7030A0"/>
                </a:solidFill>
                <a:cs typeface="B Nazanin" panose="00000400000000000000" pitchFamily="2" charset="-78"/>
              </a:rPr>
              <a:t>شکنی </a:t>
            </a:r>
            <a:r>
              <a:rPr lang="ar-SA" sz="2800" b="1" dirty="0">
                <a:solidFill>
                  <a:srgbClr val="7030A0"/>
                </a:solidFill>
                <a:cs typeface="B Nazanin" panose="00000400000000000000" pitchFamily="2" charset="-78"/>
              </a:rPr>
              <a:t>در نظر بگیرید و در صورت نقض قانون آنها را پیگیری </a:t>
            </a:r>
            <a:r>
              <a:rPr lang="ar-SA" sz="2800" b="1" dirty="0" smtClean="0">
                <a:solidFill>
                  <a:srgbClr val="7030A0"/>
                </a:solidFill>
                <a:cs typeface="B Nazanin" panose="00000400000000000000" pitchFamily="2" charset="-78"/>
              </a:rPr>
              <a:t>کنید</a:t>
            </a:r>
            <a:r>
              <a:rPr lang="fa-IR" sz="2800" b="1" dirty="0" smtClean="0">
                <a:solidFill>
                  <a:srgbClr val="7030A0"/>
                </a:solidFill>
                <a:cs typeface="B Nazanin" panose="00000400000000000000" pitchFamily="2" charset="-78"/>
              </a:rPr>
              <a:t>.</a:t>
            </a:r>
            <a:r>
              <a:rPr lang="fa-IR" sz="2800" b="1" dirty="0" smtClean="0">
                <a:cs typeface="B Nazanin" panose="00000400000000000000" pitchFamily="2" charset="-78"/>
              </a:rPr>
              <a:t>	</a:t>
            </a:r>
            <a:endParaRPr lang="en-US" sz="2800" b="1" dirty="0">
              <a:cs typeface="B Nazanin" panose="00000400000000000000" pitchFamily="2" charset="-78"/>
            </a:endParaRPr>
          </a:p>
        </p:txBody>
      </p:sp>
    </p:spTree>
    <p:extLst>
      <p:ext uri="{BB962C8B-B14F-4D97-AF65-F5344CB8AC3E}">
        <p14:creationId xmlns:p14="http://schemas.microsoft.com/office/powerpoint/2010/main" xmlns="" val="1169844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B Nazanin" panose="00000400000000000000" pitchFamily="2" charset="-78"/>
              </a:rPr>
              <a:t>عواقب قانون شکنی را متناسب تعیین کنید.</a:t>
            </a:r>
            <a:endParaRPr lang="en-US" b="1" dirty="0">
              <a:cs typeface="B Nazanin" panose="00000400000000000000" pitchFamily="2" charset="-78"/>
            </a:endParaRPr>
          </a:p>
        </p:txBody>
      </p:sp>
      <p:sp>
        <p:nvSpPr>
          <p:cNvPr id="3" name="Content Placeholder 2"/>
          <p:cNvSpPr>
            <a:spLocks noGrp="1"/>
          </p:cNvSpPr>
          <p:nvPr>
            <p:ph idx="1"/>
          </p:nvPr>
        </p:nvSpPr>
        <p:spPr>
          <a:xfrm>
            <a:off x="677334" y="1828800"/>
            <a:ext cx="8596668" cy="4708477"/>
          </a:xfrm>
        </p:spPr>
        <p:txBody>
          <a:bodyPr>
            <a:noAutofit/>
          </a:bodyPr>
          <a:lstStyle/>
          <a:p>
            <a:pPr algn="just" rtl="1"/>
            <a:r>
              <a:rPr lang="ar-SA" sz="2400" b="1" dirty="0">
                <a:solidFill>
                  <a:srgbClr val="7030A0"/>
                </a:solidFill>
                <a:cs typeface="B Nazanin" panose="00000400000000000000" pitchFamily="2" charset="-78"/>
              </a:rPr>
              <a:t>در صورتي كه </a:t>
            </a:r>
            <a:r>
              <a:rPr lang="ar-SA" sz="2400" b="1" dirty="0" smtClean="0">
                <a:solidFill>
                  <a:srgbClr val="7030A0"/>
                </a:solidFill>
                <a:cs typeface="B Nazanin" panose="00000400000000000000" pitchFamily="2" charset="-78"/>
              </a:rPr>
              <a:t>قوانين</a:t>
            </a:r>
            <a:r>
              <a:rPr lang="fa-IR" sz="2400" b="1" dirty="0" smtClean="0">
                <a:solidFill>
                  <a:srgbClr val="7030A0"/>
                </a:solidFill>
                <a:cs typeface="B Nazanin" panose="00000400000000000000" pitchFamily="2" charset="-78"/>
              </a:rPr>
              <a:t> </a:t>
            </a:r>
            <a:r>
              <a:rPr lang="ar-SA" sz="2400" b="1" dirty="0" smtClean="0">
                <a:solidFill>
                  <a:srgbClr val="7030A0"/>
                </a:solidFill>
                <a:cs typeface="B Nazanin" panose="00000400000000000000" pitchFamily="2" charset="-78"/>
              </a:rPr>
              <a:t>زير </a:t>
            </a:r>
            <a:r>
              <a:rPr lang="ar-SA" sz="2400" b="1" dirty="0">
                <a:solidFill>
                  <a:srgbClr val="7030A0"/>
                </a:solidFill>
                <a:cs typeface="B Nazanin" panose="00000400000000000000" pitchFamily="2" charset="-78"/>
              </a:rPr>
              <a:t>پا گذاشته شدند با خشم و پرخاشگرى يا تهديد برخورد نكنيد. اگر به شدت عصبانى </a:t>
            </a:r>
            <a:r>
              <a:rPr lang="ar-SA" sz="2400" b="1" dirty="0" smtClean="0">
                <a:solidFill>
                  <a:srgbClr val="7030A0"/>
                </a:solidFill>
                <a:cs typeface="B Nazanin" panose="00000400000000000000" pitchFamily="2" charset="-78"/>
              </a:rPr>
              <a:t>شده</a:t>
            </a:r>
            <a:r>
              <a:rPr lang="fa-IR" sz="2400" b="1" dirty="0" smtClean="0">
                <a:solidFill>
                  <a:srgbClr val="7030A0"/>
                </a:solidFill>
                <a:cs typeface="B Nazanin" panose="00000400000000000000" pitchFamily="2" charset="-78"/>
              </a:rPr>
              <a:t>‌</a:t>
            </a:r>
            <a:r>
              <a:rPr lang="ar-SA" sz="2400" b="1" dirty="0" smtClean="0">
                <a:solidFill>
                  <a:srgbClr val="7030A0"/>
                </a:solidFill>
                <a:cs typeface="B Nazanin" panose="00000400000000000000" pitchFamily="2" charset="-78"/>
              </a:rPr>
              <a:t>ايد </a:t>
            </a:r>
            <a:r>
              <a:rPr lang="ar-SA" sz="2400" b="1" dirty="0">
                <a:solidFill>
                  <a:srgbClr val="7030A0"/>
                </a:solidFill>
                <a:cs typeface="B Nazanin" panose="00000400000000000000" pitchFamily="2" charset="-78"/>
              </a:rPr>
              <a:t>بهتر است بجاى واكنش فورى، </a:t>
            </a:r>
            <a:r>
              <a:rPr lang="ar-SA" sz="2400" b="1" dirty="0" smtClean="0">
                <a:solidFill>
                  <a:srgbClr val="7030A0"/>
                </a:solidFill>
                <a:cs typeface="B Nazanin" panose="00000400000000000000" pitchFamily="2" charset="-78"/>
              </a:rPr>
              <a:t>سنجيده</a:t>
            </a:r>
            <a:r>
              <a:rPr lang="fa-IR" sz="2400" b="1" dirty="0" smtClean="0">
                <a:solidFill>
                  <a:srgbClr val="7030A0"/>
                </a:solidFill>
                <a:cs typeface="B Nazanin" panose="00000400000000000000" pitchFamily="2" charset="-78"/>
              </a:rPr>
              <a:t>‌</a:t>
            </a:r>
            <a:r>
              <a:rPr lang="ar-SA" sz="2400" b="1" dirty="0" smtClean="0">
                <a:solidFill>
                  <a:srgbClr val="7030A0"/>
                </a:solidFill>
                <a:cs typeface="B Nazanin" panose="00000400000000000000" pitchFamily="2" charset="-78"/>
              </a:rPr>
              <a:t>تر </a:t>
            </a:r>
            <a:r>
              <a:rPr lang="ar-SA" sz="2400" b="1" dirty="0">
                <a:solidFill>
                  <a:srgbClr val="7030A0"/>
                </a:solidFill>
                <a:cs typeface="B Nazanin" panose="00000400000000000000" pitchFamily="2" charset="-78"/>
              </a:rPr>
              <a:t>و با كمى فاصله عكس العمل نشان دهيد. </a:t>
            </a:r>
            <a:endParaRPr lang="fa-IR" sz="2400" b="1" dirty="0" smtClean="0">
              <a:solidFill>
                <a:srgbClr val="7030A0"/>
              </a:solidFill>
              <a:cs typeface="B Nazanin" panose="00000400000000000000" pitchFamily="2" charset="-78"/>
            </a:endParaRPr>
          </a:p>
          <a:p>
            <a:pPr algn="just" rtl="1"/>
            <a:r>
              <a:rPr lang="ar-SA" sz="2400" b="1" dirty="0" smtClean="0">
                <a:solidFill>
                  <a:srgbClr val="7030A0"/>
                </a:solidFill>
                <a:cs typeface="B Nazanin" panose="00000400000000000000" pitchFamily="2" charset="-78"/>
              </a:rPr>
              <a:t>واكنش‌هايى </a:t>
            </a:r>
            <a:r>
              <a:rPr lang="ar-SA" sz="2400" b="1" dirty="0">
                <a:solidFill>
                  <a:srgbClr val="7030A0"/>
                </a:solidFill>
                <a:cs typeface="B Nazanin" panose="00000400000000000000" pitchFamily="2" charset="-78"/>
              </a:rPr>
              <a:t>مانند ملزم کردن نوجوان به پرداخت بدهى يا تامين خسارت‌هاي وارده، وادار کردن به معذرت خواهي از كسى كه نوجوان باعث آزار او شده است مناسب به نظر </a:t>
            </a:r>
            <a:r>
              <a:rPr lang="ar-SA" sz="2400" b="1" dirty="0" smtClean="0">
                <a:solidFill>
                  <a:srgbClr val="7030A0"/>
                </a:solidFill>
                <a:cs typeface="B Nazanin" panose="00000400000000000000" pitchFamily="2" charset="-78"/>
              </a:rPr>
              <a:t>مى</a:t>
            </a:r>
            <a:r>
              <a:rPr lang="fa-IR" sz="2400" b="1" dirty="0" smtClean="0">
                <a:solidFill>
                  <a:srgbClr val="7030A0"/>
                </a:solidFill>
                <a:cs typeface="B Nazanin" panose="00000400000000000000" pitchFamily="2" charset="-78"/>
              </a:rPr>
              <a:t>‌</a:t>
            </a:r>
            <a:r>
              <a:rPr lang="ar-SA" sz="2400" b="1" dirty="0" smtClean="0">
                <a:solidFill>
                  <a:srgbClr val="7030A0"/>
                </a:solidFill>
                <a:cs typeface="B Nazanin" panose="00000400000000000000" pitchFamily="2" charset="-78"/>
              </a:rPr>
              <a:t>رسد</a:t>
            </a:r>
            <a:r>
              <a:rPr lang="ar-SA" sz="2400" b="1" dirty="0">
                <a:solidFill>
                  <a:srgbClr val="7030A0"/>
                </a:solidFill>
                <a:cs typeface="B Nazanin" panose="00000400000000000000" pitchFamily="2" charset="-78"/>
              </a:rPr>
              <a:t>. </a:t>
            </a:r>
            <a:endParaRPr lang="fa-IR" sz="2400" b="1" dirty="0" smtClean="0">
              <a:solidFill>
                <a:srgbClr val="7030A0"/>
              </a:solidFill>
              <a:cs typeface="B Nazanin" panose="00000400000000000000" pitchFamily="2" charset="-78"/>
            </a:endParaRPr>
          </a:p>
          <a:p>
            <a:pPr algn="just" rtl="1"/>
            <a:r>
              <a:rPr lang="ar-SA" sz="2400" b="1" dirty="0" smtClean="0">
                <a:solidFill>
                  <a:srgbClr val="7030A0"/>
                </a:solidFill>
                <a:cs typeface="B Nazanin" panose="00000400000000000000" pitchFamily="2" charset="-78"/>
              </a:rPr>
              <a:t>در </a:t>
            </a:r>
            <a:r>
              <a:rPr lang="ar-SA" sz="2400" b="1" dirty="0">
                <a:solidFill>
                  <a:srgbClr val="7030A0"/>
                </a:solidFill>
                <a:cs typeface="B Nazanin" panose="00000400000000000000" pitchFamily="2" charset="-78"/>
              </a:rPr>
              <a:t>صورتي كه </a:t>
            </a:r>
            <a:r>
              <a:rPr lang="fa-IR" sz="2400" b="1" dirty="0" smtClean="0">
                <a:solidFill>
                  <a:srgbClr val="7030A0"/>
                </a:solidFill>
                <a:cs typeface="B Nazanin" panose="00000400000000000000" pitchFamily="2" charset="-78"/>
              </a:rPr>
              <a:t>نوجوان</a:t>
            </a:r>
            <a:r>
              <a:rPr lang="ar-SA" sz="2400" b="1" dirty="0" smtClean="0">
                <a:solidFill>
                  <a:srgbClr val="7030A0"/>
                </a:solidFill>
                <a:cs typeface="B Nazanin" panose="00000400000000000000" pitchFamily="2" charset="-78"/>
              </a:rPr>
              <a:t> </a:t>
            </a:r>
            <a:r>
              <a:rPr lang="ar-SA" sz="2400" b="1" dirty="0">
                <a:solidFill>
                  <a:srgbClr val="7030A0"/>
                </a:solidFill>
                <a:cs typeface="B Nazanin" panose="00000400000000000000" pitchFamily="2" charset="-78"/>
              </a:rPr>
              <a:t>به ساير مسئوليت‌هاى خود عمل نكرده باشد، مي‌توان وی را از برخي امتيازهايش نظیر بيرون رفتن با دوستان يا تماشاى تلويزيون يا كار با كامپيوتر موقتا محروم نمود</a:t>
            </a:r>
            <a:r>
              <a:rPr lang="ar-SA" sz="2400" b="1" dirty="0" smtClean="0">
                <a:solidFill>
                  <a:srgbClr val="7030A0"/>
                </a:solidFill>
                <a:cs typeface="B Nazanin" panose="00000400000000000000" pitchFamily="2" charset="-78"/>
              </a:rPr>
              <a:t>.</a:t>
            </a:r>
            <a:endParaRPr lang="fa-IR" sz="2400" b="1" dirty="0" smtClean="0">
              <a:solidFill>
                <a:srgbClr val="7030A0"/>
              </a:solidFill>
              <a:cs typeface="B Nazanin" panose="00000400000000000000" pitchFamily="2" charset="-78"/>
            </a:endParaRPr>
          </a:p>
          <a:p>
            <a:pPr algn="just" rtl="1"/>
            <a:r>
              <a:rPr lang="ar-SA" sz="2400" b="1" dirty="0" smtClean="0">
                <a:solidFill>
                  <a:srgbClr val="7030A0"/>
                </a:solidFill>
                <a:cs typeface="B Nazanin" panose="00000400000000000000" pitchFamily="2" charset="-78"/>
              </a:rPr>
              <a:t> يادتان </a:t>
            </a:r>
            <a:r>
              <a:rPr lang="ar-SA" sz="2400" b="1" dirty="0">
                <a:solidFill>
                  <a:srgbClr val="7030A0"/>
                </a:solidFill>
                <a:cs typeface="B Nazanin" panose="00000400000000000000" pitchFamily="2" charset="-78"/>
              </a:rPr>
              <a:t>باشد كه وقتي قوانين رعايت </a:t>
            </a:r>
            <a:r>
              <a:rPr lang="ar-SA" sz="2400" b="1" dirty="0" smtClean="0">
                <a:solidFill>
                  <a:srgbClr val="7030A0"/>
                </a:solidFill>
                <a:cs typeface="B Nazanin" panose="00000400000000000000" pitchFamily="2" charset="-78"/>
              </a:rPr>
              <a:t>مي</a:t>
            </a:r>
            <a:r>
              <a:rPr lang="fa-IR" sz="2400" b="1" dirty="0" smtClean="0">
                <a:solidFill>
                  <a:srgbClr val="7030A0"/>
                </a:solidFill>
                <a:cs typeface="B Nazanin" panose="00000400000000000000" pitchFamily="2" charset="-78"/>
              </a:rPr>
              <a:t>‌</a:t>
            </a:r>
            <a:r>
              <a:rPr lang="ar-SA" sz="2400" b="1" dirty="0" smtClean="0">
                <a:solidFill>
                  <a:srgbClr val="7030A0"/>
                </a:solidFill>
                <a:cs typeface="B Nazanin" panose="00000400000000000000" pitchFamily="2" charset="-78"/>
              </a:rPr>
              <a:t>شوند </a:t>
            </a:r>
            <a:r>
              <a:rPr lang="ar-SA" sz="2400" b="1" dirty="0">
                <a:solidFill>
                  <a:srgbClr val="7030A0"/>
                </a:solidFill>
                <a:cs typeface="B Nazanin" panose="00000400000000000000" pitchFamily="2" charset="-78"/>
              </a:rPr>
              <a:t>بايد تحسين و تقدير به عمل بياوريد و همين طور در صورت تخطى از قوانين هم بايد واكنش نشان دهيد. </a:t>
            </a:r>
            <a:endParaRPr lang="en-US" sz="2400" b="1" dirty="0">
              <a:solidFill>
                <a:srgbClr val="7030A0"/>
              </a:solidFill>
              <a:cs typeface="B Nazanin" panose="00000400000000000000" pitchFamily="2" charset="-78"/>
            </a:endParaRPr>
          </a:p>
          <a:p>
            <a:pPr algn="just"/>
            <a:endParaRPr lang="en-US" sz="2400" dirty="0">
              <a:cs typeface="B Nazanin" panose="00000400000000000000" pitchFamily="2" charset="-78"/>
            </a:endParaRPr>
          </a:p>
        </p:txBody>
      </p:sp>
    </p:spTree>
    <p:extLst>
      <p:ext uri="{BB962C8B-B14F-4D97-AF65-F5344CB8AC3E}">
        <p14:creationId xmlns:p14="http://schemas.microsoft.com/office/powerpoint/2010/main" xmlns="" val="4144558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448" y="609600"/>
            <a:ext cx="7431553" cy="1320800"/>
          </a:xfrm>
        </p:spPr>
        <p:txBody>
          <a:bodyPr>
            <a:noAutofit/>
          </a:bodyPr>
          <a:lstStyle/>
          <a:p>
            <a:pPr lvl="0" algn="just" rtl="1"/>
            <a:r>
              <a:rPr lang="ar-SA" sz="2400" b="1" dirty="0">
                <a:cs typeface="B Nazanin" panose="00000400000000000000" pitchFamily="2" charset="-78"/>
              </a:rPr>
              <a:t>مجموعه‌ای از عواقب را که با درجات مختلف تخطی از قوانین متناسب هستند در نظر بگیريد و برای مذاکره درباره آنها آمادگی داشته باشید. </a:t>
            </a:r>
            <a:r>
              <a:rPr lang="en-US" sz="2400" b="1" dirty="0">
                <a:cs typeface="B Nazanin" panose="00000400000000000000" pitchFamily="2" charset="-78"/>
              </a:rPr>
              <a:t/>
            </a:r>
            <a:br>
              <a:rPr lang="en-US" sz="2400" b="1" dirty="0">
                <a:cs typeface="B Nazanin" panose="00000400000000000000" pitchFamily="2" charset="-78"/>
              </a:rPr>
            </a:br>
            <a:endParaRPr lang="en-US" sz="2400" b="1" dirty="0">
              <a:cs typeface="B Nazanin" panose="00000400000000000000" pitchFamily="2" charset="-78"/>
            </a:endParaRPr>
          </a:p>
        </p:txBody>
      </p:sp>
      <p:sp>
        <p:nvSpPr>
          <p:cNvPr id="3" name="Content Placeholder 2"/>
          <p:cNvSpPr>
            <a:spLocks noGrp="1"/>
          </p:cNvSpPr>
          <p:nvPr>
            <p:ph idx="1"/>
          </p:nvPr>
        </p:nvSpPr>
        <p:spPr>
          <a:xfrm>
            <a:off x="677334" y="1801091"/>
            <a:ext cx="8596668" cy="4240271"/>
          </a:xfrm>
        </p:spPr>
        <p:txBody>
          <a:bodyPr>
            <a:noAutofit/>
          </a:bodyPr>
          <a:lstStyle/>
          <a:p>
            <a:pPr algn="just" rtl="1"/>
            <a:r>
              <a:rPr lang="ar-SA" sz="2000" b="1" dirty="0">
                <a:solidFill>
                  <a:srgbClr val="7030A0"/>
                </a:solidFill>
                <a:cs typeface="B Nazanin" panose="00000400000000000000" pitchFamily="2" charset="-78"/>
              </a:rPr>
              <a:t>قبول كنيد كه همه اشتباه مي‌كنند. توانايي فرزند خود براي درک عواقب اعمال خويش در نظر داشته باشید. يک نمونه از چانه زدن: «مي‌تواني در جشن تولد دوستت شرکت کنی ولي دوست ندارم شب را پيش او بمانى» در ادامه چند راهكار براي مديريت مذاكره مطرح مي‌كنيم: </a:t>
            </a:r>
            <a:endParaRPr lang="en-US" sz="2000" b="1" dirty="0">
              <a:solidFill>
                <a:srgbClr val="7030A0"/>
              </a:solidFill>
              <a:cs typeface="B Nazanin" panose="00000400000000000000" pitchFamily="2" charset="-78"/>
            </a:endParaRPr>
          </a:p>
          <a:p>
            <a:pPr algn="just" rtl="1"/>
            <a:r>
              <a:rPr lang="ar-SA" sz="2000" b="1" dirty="0">
                <a:solidFill>
                  <a:srgbClr val="7030A0"/>
                </a:solidFill>
                <a:cs typeface="B Nazanin" panose="00000400000000000000" pitchFamily="2" charset="-78"/>
              </a:rPr>
              <a:t>نگذاريد عواطف و هيجانات مانع به وجود بياورند. سعي كنيد در قبال رفتار نامطلوب واكنش‌هاى منفي و احساسى (مانند سرزنش كردن، بد و بيراه گفتن، تهديد كردن، دستور دادن، سخنراني كردن، هشدار دادن، داد كشيدن، حرف زدن درباره ميزان ناراحتي خود از رفتار نوجوان، مقايسه رفتار نوجوان خود با رفتار ساير اعضاي خانواده يا ساير نوجوانان) نشان ندهید. </a:t>
            </a:r>
            <a:r>
              <a:rPr lang="ar-SA" sz="2000" b="1" dirty="0" smtClean="0">
                <a:solidFill>
                  <a:srgbClr val="7030A0"/>
                </a:solidFill>
                <a:cs typeface="B Nazanin" panose="00000400000000000000" pitchFamily="2" charset="-78"/>
              </a:rPr>
              <a:t>وقتي</a:t>
            </a:r>
            <a:r>
              <a:rPr lang="fa-IR" sz="2000" b="1" dirty="0" smtClean="0">
                <a:solidFill>
                  <a:srgbClr val="7030A0"/>
                </a:solidFill>
                <a:cs typeface="B Nazanin" panose="00000400000000000000" pitchFamily="2" charset="-78"/>
              </a:rPr>
              <a:t> </a:t>
            </a:r>
            <a:r>
              <a:rPr lang="ar-SA" sz="2000" b="1" dirty="0" smtClean="0">
                <a:solidFill>
                  <a:srgbClr val="7030A0"/>
                </a:solidFill>
                <a:cs typeface="B Nazanin" panose="00000400000000000000" pitchFamily="2" charset="-78"/>
              </a:rPr>
              <a:t>خود </a:t>
            </a:r>
            <a:r>
              <a:rPr lang="ar-SA" sz="2000" b="1" dirty="0">
                <a:solidFill>
                  <a:srgbClr val="7030A0"/>
                </a:solidFill>
                <a:cs typeface="B Nazanin" panose="00000400000000000000" pitchFamily="2" charset="-78"/>
              </a:rPr>
              <a:t>شما يا فرزندتان عصباني و ناراحت هستيد، درباره عواقب و مجازات حرف نزنيد و هيچ تصميمي نگيريد. به خود فرصت دهيد </a:t>
            </a:r>
            <a:r>
              <a:rPr lang="ar-SA" sz="2000" b="1" dirty="0" smtClean="0">
                <a:solidFill>
                  <a:srgbClr val="7030A0"/>
                </a:solidFill>
                <a:cs typeface="B Nazanin" panose="00000400000000000000" pitchFamily="2" charset="-78"/>
              </a:rPr>
              <a:t>آرام </a:t>
            </a:r>
            <a:r>
              <a:rPr lang="ar-SA" sz="2000" b="1" dirty="0">
                <a:solidFill>
                  <a:srgbClr val="7030A0"/>
                </a:solidFill>
                <a:cs typeface="B Nazanin" panose="00000400000000000000" pitchFamily="2" charset="-78"/>
              </a:rPr>
              <a:t>شوید تا هر یک از شما بتوانيد با </a:t>
            </a:r>
            <a:r>
              <a:rPr lang="ar-SA" sz="2000" b="1" dirty="0" smtClean="0">
                <a:solidFill>
                  <a:srgbClr val="7030A0"/>
                </a:solidFill>
                <a:cs typeface="B Nazanin" panose="00000400000000000000" pitchFamily="2" charset="-78"/>
              </a:rPr>
              <a:t>تامل</a:t>
            </a:r>
            <a:r>
              <a:rPr lang="fa-IR" sz="2000" b="1" dirty="0" smtClean="0">
                <a:solidFill>
                  <a:srgbClr val="7030A0"/>
                </a:solidFill>
                <a:cs typeface="B Nazanin" panose="00000400000000000000" pitchFamily="2" charset="-78"/>
              </a:rPr>
              <a:t> </a:t>
            </a:r>
            <a:r>
              <a:rPr lang="ar-SA" sz="2000" b="1" dirty="0" smtClean="0">
                <a:solidFill>
                  <a:srgbClr val="7030A0"/>
                </a:solidFill>
                <a:cs typeface="B Nazanin" panose="00000400000000000000" pitchFamily="2" charset="-78"/>
              </a:rPr>
              <a:t>درباره </a:t>
            </a:r>
            <a:r>
              <a:rPr lang="ar-SA" sz="2000" b="1" dirty="0">
                <a:solidFill>
                  <a:srgbClr val="7030A0"/>
                </a:solidFill>
                <a:cs typeface="B Nazanin" panose="00000400000000000000" pitchFamily="2" charset="-78"/>
              </a:rPr>
              <a:t>موضوع، افكار خود را جمع‌بندي كنيد. عواقبی مانند گذراندن وقت کمتر با کامپیوتر، محروم کردن از رفتن به استخر، سینما، سالن ورزشی، کاهش ساعات دیدن برنامه های تلویزیون يا بازي كامپيوتري براي اين منظور مناسب است. دقت كنيم همه اينها مى توانند پيشتر و بيشتر به عنوان ابزارهاى تشويقى استفاده شوند</a:t>
            </a:r>
            <a:r>
              <a:rPr lang="ar-SA" sz="2000" b="1" dirty="0" smtClean="0">
                <a:solidFill>
                  <a:srgbClr val="7030A0"/>
                </a:solidFill>
                <a:cs typeface="B Nazanin" panose="00000400000000000000" pitchFamily="2" charset="-78"/>
              </a:rPr>
              <a:t>.</a:t>
            </a:r>
            <a:endParaRPr lang="fa-IR" sz="2000" b="1" dirty="0" smtClean="0">
              <a:solidFill>
                <a:srgbClr val="7030A0"/>
              </a:solidFill>
              <a:cs typeface="B Nazanin" panose="00000400000000000000" pitchFamily="2" charset="-78"/>
            </a:endParaRPr>
          </a:p>
          <a:p>
            <a:pPr algn="just" rtl="1"/>
            <a:r>
              <a:rPr lang="ar-SA" sz="2000" b="1" dirty="0">
                <a:solidFill>
                  <a:srgbClr val="7030A0"/>
                </a:solidFill>
                <a:cs typeface="B Nazanin" panose="00000400000000000000" pitchFamily="2" charset="-78"/>
              </a:rPr>
              <a:t>بررسی کنید كه آيا يک مسئله كوچک اصلا ارزش بحث و مشاجره را دارد.</a:t>
            </a:r>
            <a:endParaRPr lang="en-US" sz="2000" b="1" dirty="0">
              <a:solidFill>
                <a:srgbClr val="7030A0"/>
              </a:solidFill>
              <a:cs typeface="B Nazanin" panose="00000400000000000000" pitchFamily="2" charset="-78"/>
            </a:endParaRPr>
          </a:p>
          <a:p>
            <a:pPr algn="just"/>
            <a:endParaRPr lang="en-US" sz="2000" dirty="0">
              <a:cs typeface="B Nazanin" panose="00000400000000000000" pitchFamily="2" charset="-78"/>
            </a:endParaRPr>
          </a:p>
        </p:txBody>
      </p:sp>
    </p:spTree>
    <p:extLst>
      <p:ext uri="{BB962C8B-B14F-4D97-AF65-F5344CB8AC3E}">
        <p14:creationId xmlns:p14="http://schemas.microsoft.com/office/powerpoint/2010/main" xmlns="" val="996159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609600"/>
            <a:ext cx="9430603" cy="1320800"/>
          </a:xfrm>
        </p:spPr>
        <p:txBody>
          <a:bodyPr>
            <a:normAutofit fontScale="90000"/>
          </a:bodyPr>
          <a:lstStyle/>
          <a:p>
            <a:pPr lvl="0" algn="just" rtl="1"/>
            <a:r>
              <a:rPr lang="ar-SA" sz="3100" b="1" dirty="0">
                <a:solidFill>
                  <a:srgbClr val="92D050"/>
                </a:solidFill>
                <a:cs typeface="B Nazanin" panose="00000400000000000000" pitchFamily="2" charset="-78"/>
              </a:rPr>
              <a:t>درمورد اينكه چرا مصرف سيگار و الكل و مواد قابل قبول نيست صحبت کنیم.</a:t>
            </a:r>
            <a:r>
              <a:rPr lang="en-US" b="1" dirty="0">
                <a:cs typeface="B Nazanin" panose="00000400000000000000" pitchFamily="2" charset="-78"/>
              </a:rPr>
              <a:t/>
            </a:r>
            <a:br>
              <a:rPr lang="en-US" b="1" dirty="0">
                <a:cs typeface="B Nazanin" panose="00000400000000000000" pitchFamily="2" charset="-78"/>
              </a:rPr>
            </a:br>
            <a:endParaRPr lang="en-US" b="1" dirty="0">
              <a:cs typeface="B Nazanin" panose="00000400000000000000" pitchFamily="2" charset="-78"/>
            </a:endParaRPr>
          </a:p>
        </p:txBody>
      </p:sp>
      <p:sp>
        <p:nvSpPr>
          <p:cNvPr id="3" name="Content Placeholder 2"/>
          <p:cNvSpPr>
            <a:spLocks noGrp="1"/>
          </p:cNvSpPr>
          <p:nvPr>
            <p:ph idx="1"/>
          </p:nvPr>
        </p:nvSpPr>
        <p:spPr/>
        <p:txBody>
          <a:bodyPr>
            <a:noAutofit/>
          </a:bodyPr>
          <a:lstStyle/>
          <a:p>
            <a:pPr algn="just" rtl="1"/>
            <a:r>
              <a:rPr lang="ar-SA" sz="2400" b="1" dirty="0" smtClean="0">
                <a:solidFill>
                  <a:srgbClr val="7030A0"/>
                </a:solidFill>
                <a:cs typeface="B Nazanin" panose="00000400000000000000" pitchFamily="2" charset="-78"/>
              </a:rPr>
              <a:t>عواقب </a:t>
            </a:r>
            <a:r>
              <a:rPr lang="ar-SA" sz="2400" b="1" dirty="0">
                <a:solidFill>
                  <a:srgbClr val="7030A0"/>
                </a:solidFill>
                <a:cs typeface="B Nazanin" panose="00000400000000000000" pitchFamily="2" charset="-78"/>
              </a:rPr>
              <a:t>سيگار كشيدن را به فرزندتان گوشزد كنيد. به عنوان مثال بگوييم: "به درس و مدرسه آسیب خواهد زد، الگوی نامناسبی برای خواهر یا برادر کوچکترت خواهی بود، به ریه‌هایت آسیب خواهد رسید، دندان‌هایت زرد می‌شوند، بر روی ارتباط با دیگران تاثیر منفی خواهد گذاشت، تاثیر نامطلوب براى کل اعضاء خانواده خواهد داشت". </a:t>
            </a:r>
            <a:r>
              <a:rPr lang="ar-SA" sz="2400" b="1" dirty="0" smtClean="0">
                <a:solidFill>
                  <a:srgbClr val="7030A0"/>
                </a:solidFill>
                <a:cs typeface="B Nazanin" panose="00000400000000000000" pitchFamily="2" charset="-78"/>
              </a:rPr>
              <a:t>مى</a:t>
            </a:r>
            <a:r>
              <a:rPr lang="fa-IR" sz="2400" b="1" dirty="0" smtClean="0">
                <a:solidFill>
                  <a:srgbClr val="7030A0"/>
                </a:solidFill>
                <a:cs typeface="B Nazanin" panose="00000400000000000000" pitchFamily="2" charset="-78"/>
              </a:rPr>
              <a:t>‌</a:t>
            </a:r>
            <a:r>
              <a:rPr lang="ar-SA" sz="2400" b="1" dirty="0" smtClean="0">
                <a:solidFill>
                  <a:srgbClr val="7030A0"/>
                </a:solidFill>
                <a:cs typeface="B Nazanin" panose="00000400000000000000" pitchFamily="2" charset="-78"/>
              </a:rPr>
              <a:t>توانيد </a:t>
            </a:r>
            <a:r>
              <a:rPr lang="ar-SA" sz="2400" b="1" dirty="0">
                <a:solidFill>
                  <a:srgbClr val="7030A0"/>
                </a:solidFill>
                <a:cs typeface="B Nazanin" panose="00000400000000000000" pitchFamily="2" charset="-78"/>
              </a:rPr>
              <a:t>به شكل مناسبى </a:t>
            </a:r>
            <a:r>
              <a:rPr lang="ar-SA" sz="2400" b="1" dirty="0" smtClean="0">
                <a:solidFill>
                  <a:srgbClr val="7030A0"/>
                </a:solidFill>
                <a:cs typeface="B Nazanin" panose="00000400000000000000" pitchFamily="2" charset="-78"/>
              </a:rPr>
              <a:t>از</a:t>
            </a:r>
            <a:r>
              <a:rPr lang="fa-IR" sz="2400" b="1" dirty="0" smtClean="0">
                <a:solidFill>
                  <a:srgbClr val="7030A0"/>
                </a:solidFill>
                <a:cs typeface="B Nazanin" panose="00000400000000000000" pitchFamily="2" charset="-78"/>
              </a:rPr>
              <a:t> </a:t>
            </a:r>
            <a:r>
              <a:rPr lang="ar-SA" sz="2400" b="1" dirty="0" smtClean="0">
                <a:solidFill>
                  <a:srgbClr val="7030A0"/>
                </a:solidFill>
                <a:cs typeface="B Nazanin" panose="00000400000000000000" pitchFamily="2" charset="-78"/>
              </a:rPr>
              <a:t>تلخى </a:t>
            </a:r>
            <a:r>
              <a:rPr lang="ar-SA" sz="2400" b="1" dirty="0">
                <a:solidFill>
                  <a:srgbClr val="7030A0"/>
                </a:solidFill>
                <a:cs typeface="B Nazanin" panose="00000400000000000000" pitchFamily="2" charset="-78"/>
              </a:rPr>
              <a:t>تجربيات خود با مواد هم بگوييد</a:t>
            </a:r>
            <a:r>
              <a:rPr lang="ar-SA" sz="2400" b="1" dirty="0" smtClean="0">
                <a:solidFill>
                  <a:srgbClr val="7030A0"/>
                </a:solidFill>
                <a:cs typeface="B Nazanin" panose="00000400000000000000" pitchFamily="2" charset="-78"/>
              </a:rPr>
              <a:t>.</a:t>
            </a:r>
            <a:endParaRPr lang="fa-IR" sz="2400" b="1" dirty="0" smtClean="0">
              <a:solidFill>
                <a:srgbClr val="7030A0"/>
              </a:solidFill>
              <a:cs typeface="B Nazanin" panose="00000400000000000000" pitchFamily="2" charset="-78"/>
            </a:endParaRPr>
          </a:p>
          <a:p>
            <a:pPr algn="just" rtl="1"/>
            <a:endParaRPr lang="en-US" sz="2400" b="1" dirty="0">
              <a:solidFill>
                <a:srgbClr val="7030A0"/>
              </a:solidFill>
              <a:cs typeface="B Nazanin" panose="00000400000000000000" pitchFamily="2" charset="-78"/>
            </a:endParaRPr>
          </a:p>
          <a:p>
            <a:pPr algn="just" rtl="1"/>
            <a:r>
              <a:rPr lang="ar-SA" sz="2400" b="1" dirty="0">
                <a:solidFill>
                  <a:srgbClr val="7030A0"/>
                </a:solidFill>
                <a:cs typeface="B Nazanin" panose="00000400000000000000" pitchFamily="2" charset="-78"/>
              </a:rPr>
              <a:t>نیازی نیست بطور کامل و با جزییات از تجربه مصرف سیگار و یا مواد خود صحبت کنید. گاهی بیان برخی از تجربیات برای نوجوان اضطراب بیشتری ایجاد می‌کند. در عوض می‌توانید دیدگاه خود را بیان کنید و با آوردن مثال‌ از تجربه‌های منفی خود صحبت نمایید.</a:t>
            </a:r>
            <a:endParaRPr lang="en-US" sz="2400" b="1" dirty="0">
              <a:solidFill>
                <a:srgbClr val="7030A0"/>
              </a:solidFill>
              <a:cs typeface="B Nazanin" panose="00000400000000000000" pitchFamily="2" charset="-78"/>
            </a:endParaRPr>
          </a:p>
          <a:p>
            <a:pPr algn="just"/>
            <a:endParaRPr lang="en-US" sz="2400" dirty="0">
              <a:cs typeface="B Nazanin" panose="00000400000000000000" pitchFamily="2" charset="-78"/>
            </a:endParaRPr>
          </a:p>
        </p:txBody>
      </p:sp>
    </p:spTree>
    <p:extLst>
      <p:ext uri="{BB962C8B-B14F-4D97-AF65-F5344CB8AC3E}">
        <p14:creationId xmlns:p14="http://schemas.microsoft.com/office/powerpoint/2010/main" xmlns="" val="122722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218" y="609600"/>
            <a:ext cx="8468784" cy="1320800"/>
          </a:xfrm>
        </p:spPr>
        <p:txBody>
          <a:bodyPr>
            <a:noAutofit/>
          </a:bodyPr>
          <a:lstStyle/>
          <a:p>
            <a:pPr algn="just" rtl="1"/>
            <a:r>
              <a:rPr lang="ar-SA" sz="2800" b="1" dirty="0">
                <a:cs typeface="B Nazanin" panose="00000400000000000000" pitchFamily="2" charset="-78"/>
              </a:rPr>
              <a:t>نشان دهید که به فرزندان خود اعتماد داريد ولی در عین حال محدوديت‌هايی را هم برای آنان قايل شويد.</a:t>
            </a:r>
            <a:endParaRPr lang="en-US" sz="2800" dirty="0">
              <a:cs typeface="B Nazanin" panose="00000400000000000000" pitchFamily="2" charset="-78"/>
            </a:endParaRPr>
          </a:p>
        </p:txBody>
      </p:sp>
      <p:sp>
        <p:nvSpPr>
          <p:cNvPr id="3" name="Content Placeholder 2"/>
          <p:cNvSpPr>
            <a:spLocks noGrp="1"/>
          </p:cNvSpPr>
          <p:nvPr>
            <p:ph idx="1"/>
          </p:nvPr>
        </p:nvSpPr>
        <p:spPr>
          <a:xfrm>
            <a:off x="527209" y="2310714"/>
            <a:ext cx="8596668" cy="3880773"/>
          </a:xfrm>
        </p:spPr>
        <p:txBody>
          <a:bodyPr>
            <a:normAutofit/>
          </a:bodyPr>
          <a:lstStyle/>
          <a:p>
            <a:pPr lvl="0" algn="just" rtl="1" fontAlgn="base"/>
            <a:r>
              <a:rPr lang="ar-SA" sz="2800" b="1" dirty="0" smtClean="0">
                <a:solidFill>
                  <a:srgbClr val="7030A0"/>
                </a:solidFill>
                <a:cs typeface="B Nazanin" panose="00000400000000000000" pitchFamily="2" charset="-78"/>
              </a:rPr>
              <a:t>اشكالی </a:t>
            </a:r>
            <a:r>
              <a:rPr lang="ar-SA" sz="2800" b="1" dirty="0">
                <a:solidFill>
                  <a:srgbClr val="7030A0"/>
                </a:solidFill>
                <a:cs typeface="B Nazanin" panose="00000400000000000000" pitchFamily="2" charset="-78"/>
              </a:rPr>
              <a:t>ندارد که «نه» بگويید. بین کنترل رفتار نوجوانان خود و مستقل بار آوردن آنها تعادل برقرار کنید. </a:t>
            </a:r>
            <a:endParaRPr lang="en-US" sz="2800" b="1" dirty="0">
              <a:solidFill>
                <a:srgbClr val="7030A0"/>
              </a:solidFill>
              <a:cs typeface="B Nazanin" panose="00000400000000000000" pitchFamily="2" charset="-78"/>
            </a:endParaRPr>
          </a:p>
          <a:p>
            <a:pPr algn="just" rtl="1"/>
            <a:r>
              <a:rPr lang="fa-IR" sz="2800" b="1" dirty="0" smtClean="0">
                <a:solidFill>
                  <a:srgbClr val="7030A0"/>
                </a:solidFill>
                <a:cs typeface="B Nazanin" panose="00000400000000000000" pitchFamily="2" charset="-78"/>
              </a:rPr>
              <a:t>نوجوانان</a:t>
            </a:r>
            <a:r>
              <a:rPr lang="ar-SA" sz="2800" b="1" dirty="0" smtClean="0">
                <a:solidFill>
                  <a:srgbClr val="7030A0"/>
                </a:solidFill>
                <a:cs typeface="B Nazanin" panose="00000400000000000000" pitchFamily="2" charset="-78"/>
              </a:rPr>
              <a:t> </a:t>
            </a:r>
            <a:r>
              <a:rPr lang="ar-SA" sz="2800" b="1" dirty="0">
                <a:solidFill>
                  <a:srgbClr val="7030A0"/>
                </a:solidFill>
                <a:cs typeface="B Nazanin" panose="00000400000000000000" pitchFamily="2" charset="-78"/>
              </a:rPr>
              <a:t>ضمن اينكه دوست دارند مستقل باشند به اعمال محدوديت بر آزادي‌هاي خود نيز علاقه دارند، حتي هنگامي كه هنوز نوجواني بيش نيستند. اين كار امكان آن را فراهم مي‌سازد كه به دوستان خود بگويند «پدر و مادرم اجازه نمي‌دهند». </a:t>
            </a:r>
            <a:endParaRPr lang="fa-IR" sz="2800" b="1" dirty="0" smtClean="0">
              <a:solidFill>
                <a:srgbClr val="7030A0"/>
              </a:solidFill>
              <a:cs typeface="B Nazanin" panose="00000400000000000000" pitchFamily="2" charset="-78"/>
            </a:endParaRPr>
          </a:p>
          <a:p>
            <a:pPr lvl="0" algn="just" rtl="1" fontAlgn="base"/>
            <a:r>
              <a:rPr lang="ar-SA" sz="2800" b="1" dirty="0">
                <a:solidFill>
                  <a:srgbClr val="7030A0"/>
                </a:solidFill>
                <a:cs typeface="B Nazanin" panose="00000400000000000000" pitchFamily="2" charset="-78"/>
              </a:rPr>
              <a:t>به نوجوانان توضیح دهید که حتی بزرگسالان هم در مرزهای محدود زندگی می کنند. </a:t>
            </a:r>
            <a:endParaRPr lang="en-US" sz="2800" b="1" dirty="0">
              <a:solidFill>
                <a:srgbClr val="7030A0"/>
              </a:solidFill>
              <a:cs typeface="B Nazanin" panose="00000400000000000000" pitchFamily="2" charset="-78"/>
            </a:endParaRPr>
          </a:p>
          <a:p>
            <a:pPr algn="just" rtl="1"/>
            <a:endParaRPr lang="en-US" sz="2800" dirty="0">
              <a:solidFill>
                <a:srgbClr val="7030A0"/>
              </a:solidFill>
              <a:cs typeface="B Nazanin" panose="00000400000000000000" pitchFamily="2" charset="-78"/>
            </a:endParaRPr>
          </a:p>
          <a:p>
            <a:pPr algn="just"/>
            <a:endParaRPr lang="en-US" sz="2800" dirty="0">
              <a:cs typeface="B Nazanin" panose="00000400000000000000" pitchFamily="2" charset="-78"/>
            </a:endParaRPr>
          </a:p>
        </p:txBody>
      </p:sp>
    </p:spTree>
    <p:extLst>
      <p:ext uri="{BB962C8B-B14F-4D97-AF65-F5344CB8AC3E}">
        <p14:creationId xmlns:p14="http://schemas.microsoft.com/office/powerpoint/2010/main" xmlns="" val="49745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00" y="322997"/>
            <a:ext cx="8596668" cy="1320800"/>
          </a:xfrm>
        </p:spPr>
        <p:txBody>
          <a:bodyPr/>
          <a:lstStyle/>
          <a:p>
            <a:pPr algn="ctr"/>
            <a:r>
              <a:rPr lang="fa-IR" b="1" dirty="0" smtClean="0">
                <a:cs typeface="B Nazanin" panose="00000400000000000000" pitchFamily="2" charset="-78"/>
              </a:rPr>
              <a:t>قوانین اساسی</a:t>
            </a:r>
            <a:endParaRPr lang="en-US" b="1" dirty="0">
              <a:cs typeface="B Nazanin" panose="00000400000000000000" pitchFamily="2" charset="-78"/>
            </a:endParaRPr>
          </a:p>
        </p:txBody>
      </p:sp>
      <p:sp>
        <p:nvSpPr>
          <p:cNvPr id="3" name="Content Placeholder 2"/>
          <p:cNvSpPr>
            <a:spLocks noGrp="1"/>
          </p:cNvSpPr>
          <p:nvPr>
            <p:ph idx="1"/>
          </p:nvPr>
        </p:nvSpPr>
        <p:spPr>
          <a:xfrm>
            <a:off x="581799" y="886692"/>
            <a:ext cx="9199509" cy="4264082"/>
          </a:xfrm>
        </p:spPr>
        <p:txBody>
          <a:bodyPr>
            <a:noAutofit/>
          </a:bodyPr>
          <a:lstStyle/>
          <a:p>
            <a:pPr lvl="0" algn="r" rtl="1" fontAlgn="base"/>
            <a:r>
              <a:rPr lang="ar-SA" sz="2400" b="1" dirty="0">
                <a:solidFill>
                  <a:srgbClr val="7030A0"/>
                </a:solidFill>
                <a:cs typeface="B Nazanin" panose="00000400000000000000" pitchFamily="2" charset="-78"/>
              </a:rPr>
              <a:t>اگر فعاليتي، طبق استانداردهاي تعريف شده اعضاي خانواده يا جامعه شما، خطرناک و غير قانوني يا غير اخلاقي باشد، پاسخ براي انجام دادن آن هميشه «نه» خواهد بود. </a:t>
            </a:r>
            <a:endParaRPr lang="en-US" sz="2400" b="1" dirty="0">
              <a:solidFill>
                <a:srgbClr val="7030A0"/>
              </a:solidFill>
              <a:cs typeface="B Nazanin" panose="00000400000000000000" pitchFamily="2" charset="-78"/>
            </a:endParaRPr>
          </a:p>
          <a:p>
            <a:pPr lvl="0" algn="r" rtl="1" fontAlgn="base"/>
            <a:r>
              <a:rPr lang="ar-SA" sz="2400" b="1" dirty="0">
                <a:solidFill>
                  <a:srgbClr val="7030A0"/>
                </a:solidFill>
                <a:cs typeface="B Nazanin" panose="00000400000000000000" pitchFamily="2" charset="-78"/>
              </a:rPr>
              <a:t>در مورد فعاليت‌هاي ديگر مي‌توان گفتگو كرد، اندكي انعطاف‌پذيري (مثلا قوانين بيرون رفتن با دوستان، تنهايي قدم زدن يا شب به خانه برگشتن) را مي‌توان با افزايش سن كودک و بلوغ كلي او در نظر گرفت و مراعات نمود.  </a:t>
            </a:r>
            <a:endParaRPr lang="en-US" sz="2400" b="1" dirty="0">
              <a:solidFill>
                <a:srgbClr val="7030A0"/>
              </a:solidFill>
              <a:cs typeface="B Nazanin" panose="00000400000000000000" pitchFamily="2" charset="-78"/>
            </a:endParaRPr>
          </a:p>
          <a:p>
            <a:pPr lvl="0" algn="r" rtl="1" fontAlgn="base"/>
            <a:r>
              <a:rPr lang="ar-SA" sz="2400" b="1" dirty="0">
                <a:solidFill>
                  <a:srgbClr val="7030A0"/>
                </a:solidFill>
                <a:cs typeface="B Nazanin" panose="00000400000000000000" pitchFamily="2" charset="-78"/>
              </a:rPr>
              <a:t>تجارب خود را در ارتباط با توانايي فرزند خود براي تصميم‌گيري ايمن مد نظر قرار دهيد و به طور مرتب ارزيابي كنيد كه آيا برخورد شما با ميزان بلوغ و پختگي او مناسب و هماهنگ است يا نه. </a:t>
            </a:r>
            <a:endParaRPr lang="en-US" sz="2400" b="1" dirty="0">
              <a:solidFill>
                <a:srgbClr val="7030A0"/>
              </a:solidFill>
              <a:cs typeface="B Nazanin" panose="00000400000000000000" pitchFamily="2" charset="-78"/>
            </a:endParaRPr>
          </a:p>
          <a:p>
            <a:pPr lvl="0" algn="r" rtl="1" fontAlgn="base"/>
            <a:r>
              <a:rPr lang="ar-SA" sz="2400" b="1" dirty="0">
                <a:solidFill>
                  <a:srgbClr val="7030A0"/>
                </a:solidFill>
                <a:cs typeface="B Nazanin" panose="00000400000000000000" pitchFamily="2" charset="-78"/>
              </a:rPr>
              <a:t>براي تمام مسايل مهم، از جمله خوددارى از مصرف مواد، قوانين قطعى را با فرزندان در ميان بگذاريد. </a:t>
            </a:r>
            <a:endParaRPr lang="en-US" sz="2400" b="1" dirty="0">
              <a:solidFill>
                <a:srgbClr val="7030A0"/>
              </a:solidFill>
              <a:cs typeface="B Nazanin" panose="00000400000000000000" pitchFamily="2" charset="-78"/>
            </a:endParaRPr>
          </a:p>
          <a:p>
            <a:pPr lvl="0" algn="r" rtl="1" fontAlgn="base"/>
            <a:r>
              <a:rPr lang="ar-SA" sz="2400" b="1" dirty="0">
                <a:solidFill>
                  <a:srgbClr val="7030A0"/>
                </a:solidFill>
                <a:cs typeface="B Nazanin" panose="00000400000000000000" pitchFamily="2" charset="-78"/>
              </a:rPr>
              <a:t>شايد بهتر باشد كه آنها روي كاغذ بياوريد. </a:t>
            </a:r>
            <a:endParaRPr lang="en-US" sz="2400" b="1" dirty="0">
              <a:solidFill>
                <a:srgbClr val="7030A0"/>
              </a:solidFill>
              <a:cs typeface="B Nazanin" panose="00000400000000000000" pitchFamily="2" charset="-78"/>
            </a:endParaRPr>
          </a:p>
          <a:p>
            <a:pPr lvl="0" algn="r" rtl="1" fontAlgn="base"/>
            <a:r>
              <a:rPr lang="ar-SA" sz="2400" b="1" dirty="0">
                <a:solidFill>
                  <a:srgbClr val="7030A0"/>
                </a:solidFill>
                <a:cs typeface="B Nazanin" panose="00000400000000000000" pitchFamily="2" charset="-78"/>
              </a:rPr>
              <a:t>دقت كنيد كه همه اعضاي خانواده اين قوانين را بدانند و از عواقب عدم رعايت آنها هم آگاه شده باشند. نوجوانان را تشويق كنيد تا درباره نكات مبهم آن ها سوال بپرسند</a:t>
            </a:r>
            <a:r>
              <a:rPr lang="ar-SA" sz="2400" b="1" dirty="0" smtClean="0">
                <a:solidFill>
                  <a:srgbClr val="7030A0"/>
                </a:solidFill>
                <a:cs typeface="B Nazanin" panose="00000400000000000000" pitchFamily="2" charset="-78"/>
              </a:rPr>
              <a:t>.</a:t>
            </a:r>
            <a:endParaRPr lang="en-US" sz="2400" b="1" dirty="0" smtClean="0">
              <a:solidFill>
                <a:srgbClr val="7030A0"/>
              </a:solidFill>
              <a:cs typeface="B Nazanin" panose="00000400000000000000" pitchFamily="2" charset="-78"/>
            </a:endParaRPr>
          </a:p>
          <a:p>
            <a:pPr algn="r" rtl="1"/>
            <a:endParaRPr lang="en-US" sz="2400" dirty="0" smtClean="0">
              <a:solidFill>
                <a:srgbClr val="7030A0"/>
              </a:solidFill>
              <a:cs typeface="B Nazanin" panose="00000400000000000000" pitchFamily="2" charset="-78"/>
            </a:endParaRPr>
          </a:p>
          <a:p>
            <a:pPr lvl="0" algn="r" rtl="1" fontAlgn="base"/>
            <a:r>
              <a:rPr lang="ar-SA" sz="2400" b="1" dirty="0" smtClean="0">
                <a:solidFill>
                  <a:srgbClr val="7030A0"/>
                </a:solidFill>
                <a:cs typeface="B Nazanin" panose="00000400000000000000" pitchFamily="2" charset="-78"/>
              </a:rPr>
              <a:t> </a:t>
            </a:r>
            <a:endParaRPr lang="en-US" sz="2400" dirty="0">
              <a:solidFill>
                <a:srgbClr val="7030A0"/>
              </a:solidFill>
              <a:cs typeface="B Nazanin" panose="00000400000000000000" pitchFamily="2" charset="-78"/>
            </a:endParaRPr>
          </a:p>
        </p:txBody>
      </p:sp>
    </p:spTree>
    <p:extLst>
      <p:ext uri="{BB962C8B-B14F-4D97-AF65-F5344CB8AC3E}">
        <p14:creationId xmlns:p14="http://schemas.microsoft.com/office/powerpoint/2010/main" xmlns="" val="32710856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234</TotalTime>
  <Words>1413</Words>
  <Application>Microsoft Office PowerPoint</Application>
  <PresentationFormat>Custom</PresentationFormat>
  <Paragraphs>62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Facet</vt:lpstr>
      <vt:lpstr>گفتار چهارم</vt:lpstr>
      <vt:lpstr>Slide 2</vt:lpstr>
      <vt:lpstr>گام‌های اساسی در تعیین محدودیت و قوانین</vt:lpstr>
      <vt:lpstr>قوانین روشن، معقول و ايمن وضع کنید و با بزرگ شدن فرزندتان آنها را مورد بازبینی قرار دهید.</vt:lpstr>
      <vt:lpstr>عواقب قانون شکنی را متناسب تعیین کنید.</vt:lpstr>
      <vt:lpstr>مجموعه‌ای از عواقب را که با درجات مختلف تخطی از قوانین متناسب هستند در نظر بگیريد و برای مذاکره درباره آنها آمادگی داشته باشید.  </vt:lpstr>
      <vt:lpstr>درمورد اينكه چرا مصرف سيگار و الكل و مواد قابل قبول نيست صحبت کنیم. </vt:lpstr>
      <vt:lpstr>نشان دهید که به فرزندان خود اعتماد داريد ولی در عین حال محدوديت‌هايی را هم برای آنان قايل شويد.</vt:lpstr>
      <vt:lpstr>قوانین اساسی</vt:lpstr>
      <vt:lpstr>نظارت</vt:lpstr>
      <vt:lpstr>نظارت</vt:lpstr>
      <vt:lpstr>نظارت و آگاهی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سوم</dc:title>
  <dc:creator>gray fox</dc:creator>
  <cp:lastModifiedBy>Dr_momtazi</cp:lastModifiedBy>
  <cp:revision>15</cp:revision>
  <dcterms:created xsi:type="dcterms:W3CDTF">2016-01-16T19:47:20Z</dcterms:created>
  <dcterms:modified xsi:type="dcterms:W3CDTF">2016-03-06T10:19:35Z</dcterms:modified>
</cp:coreProperties>
</file>