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600200"/>
            <a:ext cx="7772400" cy="1981200"/>
          </a:xfrm>
        </p:spPr>
        <p:txBody>
          <a:bodyPr/>
          <a:lstStyle>
            <a:lvl1pPr algn="ctr">
              <a:defRPr sz="4400"/>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3733800"/>
            <a:ext cx="6400800" cy="1450975"/>
          </a:xfrm>
        </p:spPr>
        <p:txBody>
          <a:bodyPr/>
          <a:lstStyle>
            <a:lvl1pPr marL="0" indent="0" algn="ctr">
              <a:buFontTx/>
              <a:buNone/>
              <a:defRPr sz="2800"/>
            </a:lvl1pPr>
          </a:lstStyle>
          <a:p>
            <a:pPr lvl="0"/>
            <a:r>
              <a:rPr lang="en-US" altLang="en-US" noProof="0" smtClean="0"/>
              <a:t>Click to edit Master subtitle style</a:t>
            </a:r>
          </a:p>
        </p:txBody>
      </p:sp>
      <p:sp>
        <p:nvSpPr>
          <p:cNvPr id="3076" name="Rectangle 4"/>
          <p:cNvSpPr>
            <a:spLocks noGrp="1" noChangeArrowheads="1"/>
          </p:cNvSpPr>
          <p:nvPr>
            <p:ph type="dt" sz="half" idx="2"/>
          </p:nvPr>
        </p:nvSpPr>
        <p:spPr>
          <a:xfrm>
            <a:off x="457200" y="6245225"/>
            <a:ext cx="2133600" cy="476250"/>
          </a:xfrm>
        </p:spPr>
        <p:txBody>
          <a:bodyPr/>
          <a:lstStyle>
            <a:lvl1pPr>
              <a:defRPr/>
            </a:lvl1pPr>
          </a:lstStyle>
          <a:p>
            <a:endParaRPr lang="en-US" altLang="en-US"/>
          </a:p>
        </p:txBody>
      </p:sp>
      <p:sp>
        <p:nvSpPr>
          <p:cNvPr id="3077" name="Rectangle 5"/>
          <p:cNvSpPr>
            <a:spLocks noGrp="1" noChangeArrowheads="1"/>
          </p:cNvSpPr>
          <p:nvPr>
            <p:ph type="ftr" sz="quarter" idx="3"/>
          </p:nvPr>
        </p:nvSpPr>
        <p:spPr>
          <a:xfrm>
            <a:off x="3124200" y="6245225"/>
            <a:ext cx="2895600" cy="476250"/>
          </a:xfrm>
        </p:spPr>
        <p:txBody>
          <a:bodyPr/>
          <a:lstStyle>
            <a:lvl1pPr>
              <a:defRPr/>
            </a:lvl1pPr>
          </a:lstStyle>
          <a:p>
            <a:endParaRPr lang="en-US" altLang="en-US"/>
          </a:p>
        </p:txBody>
      </p:sp>
      <p:sp>
        <p:nvSpPr>
          <p:cNvPr id="3078" name="Rectangle 6"/>
          <p:cNvSpPr>
            <a:spLocks noGrp="1" noChangeArrowheads="1"/>
          </p:cNvSpPr>
          <p:nvPr>
            <p:ph type="sldNum" sz="quarter" idx="4"/>
          </p:nvPr>
        </p:nvSpPr>
        <p:spPr>
          <a:xfrm>
            <a:off x="6553200" y="6245225"/>
            <a:ext cx="2133600" cy="476250"/>
          </a:xfrm>
        </p:spPr>
        <p:txBody>
          <a:bodyPr/>
          <a:lstStyle>
            <a:lvl1pPr>
              <a:defRPr/>
            </a:lvl1pPr>
          </a:lstStyle>
          <a:p>
            <a:fld id="{5DBE882A-8057-4B22-810E-30268E271D70}"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C3B15DB-2CEB-4D65-ABD3-795BD730C658}" type="slidenum">
              <a:rPr lang="en-US" altLang="en-US"/>
              <a:pPr/>
              <a:t>‹#›</a:t>
            </a:fld>
            <a:endParaRPr lang="en-US" altLang="en-US"/>
          </a:p>
        </p:txBody>
      </p:sp>
    </p:spTree>
    <p:extLst>
      <p:ext uri="{BB962C8B-B14F-4D97-AF65-F5344CB8AC3E}">
        <p14:creationId xmlns:p14="http://schemas.microsoft.com/office/powerpoint/2010/main" xmlns="" val="199948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609600"/>
            <a:ext cx="21717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609600"/>
            <a:ext cx="6362700"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A82BD26-C021-45A7-9144-847435A945AE}" type="slidenum">
              <a:rPr lang="en-US" altLang="en-US"/>
              <a:pPr/>
              <a:t>‹#›</a:t>
            </a:fld>
            <a:endParaRPr lang="en-US" altLang="en-US"/>
          </a:p>
        </p:txBody>
      </p:sp>
    </p:spTree>
    <p:extLst>
      <p:ext uri="{BB962C8B-B14F-4D97-AF65-F5344CB8AC3E}">
        <p14:creationId xmlns:p14="http://schemas.microsoft.com/office/powerpoint/2010/main" xmlns="" val="256518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89A26BE-7691-4B15-89C5-1EFAD30AD885}" type="slidenum">
              <a:rPr lang="en-US" altLang="en-US"/>
              <a:pPr/>
              <a:t>‹#›</a:t>
            </a:fld>
            <a:endParaRPr lang="en-US" altLang="en-US"/>
          </a:p>
        </p:txBody>
      </p:sp>
    </p:spTree>
    <p:extLst>
      <p:ext uri="{BB962C8B-B14F-4D97-AF65-F5344CB8AC3E}">
        <p14:creationId xmlns:p14="http://schemas.microsoft.com/office/powerpoint/2010/main" xmlns="" val="57412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C3A7A8F-579E-4DD5-99C7-315B03DD4095}" type="slidenum">
              <a:rPr lang="en-US" altLang="en-US"/>
              <a:pPr/>
              <a:t>‹#›</a:t>
            </a:fld>
            <a:endParaRPr lang="en-US" altLang="en-US"/>
          </a:p>
        </p:txBody>
      </p:sp>
    </p:spTree>
    <p:extLst>
      <p:ext uri="{BB962C8B-B14F-4D97-AF65-F5344CB8AC3E}">
        <p14:creationId xmlns:p14="http://schemas.microsoft.com/office/powerpoint/2010/main" xmlns="" val="370229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81200"/>
            <a:ext cx="42672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981200"/>
            <a:ext cx="42672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A57ABD6-CC8F-421B-AD04-5E51347208A5}" type="slidenum">
              <a:rPr lang="en-US" altLang="en-US"/>
              <a:pPr/>
              <a:t>‹#›</a:t>
            </a:fld>
            <a:endParaRPr lang="en-US" altLang="en-US"/>
          </a:p>
        </p:txBody>
      </p:sp>
    </p:spTree>
    <p:extLst>
      <p:ext uri="{BB962C8B-B14F-4D97-AF65-F5344CB8AC3E}">
        <p14:creationId xmlns:p14="http://schemas.microsoft.com/office/powerpoint/2010/main" xmlns="" val="1094869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3458BA2-19C9-445B-90C0-7355517DF9A6}" type="slidenum">
              <a:rPr lang="en-US" altLang="en-US"/>
              <a:pPr/>
              <a:t>‹#›</a:t>
            </a:fld>
            <a:endParaRPr lang="en-US" altLang="en-US"/>
          </a:p>
        </p:txBody>
      </p:sp>
    </p:spTree>
    <p:extLst>
      <p:ext uri="{BB962C8B-B14F-4D97-AF65-F5344CB8AC3E}">
        <p14:creationId xmlns:p14="http://schemas.microsoft.com/office/powerpoint/2010/main" xmlns="" val="251485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3897B56-0887-41F3-8495-BB0EACDDFE97}" type="slidenum">
              <a:rPr lang="en-US" altLang="en-US"/>
              <a:pPr/>
              <a:t>‹#›</a:t>
            </a:fld>
            <a:endParaRPr lang="en-US" altLang="en-US"/>
          </a:p>
        </p:txBody>
      </p:sp>
    </p:spTree>
    <p:extLst>
      <p:ext uri="{BB962C8B-B14F-4D97-AF65-F5344CB8AC3E}">
        <p14:creationId xmlns:p14="http://schemas.microsoft.com/office/powerpoint/2010/main" xmlns="" val="296907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A2C1624-BF2F-4F35-B316-B0D649EA1B23}" type="slidenum">
              <a:rPr lang="en-US" altLang="en-US"/>
              <a:pPr/>
              <a:t>‹#›</a:t>
            </a:fld>
            <a:endParaRPr lang="en-US" altLang="en-US"/>
          </a:p>
        </p:txBody>
      </p:sp>
    </p:spTree>
    <p:extLst>
      <p:ext uri="{BB962C8B-B14F-4D97-AF65-F5344CB8AC3E}">
        <p14:creationId xmlns:p14="http://schemas.microsoft.com/office/powerpoint/2010/main" xmlns="" val="2715264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C84951B-31ED-41A9-BF48-8313EF55DF02}" type="slidenum">
              <a:rPr lang="en-US" altLang="en-US"/>
              <a:pPr/>
              <a:t>‹#›</a:t>
            </a:fld>
            <a:endParaRPr lang="en-US" altLang="en-US"/>
          </a:p>
        </p:txBody>
      </p:sp>
    </p:spTree>
    <p:extLst>
      <p:ext uri="{BB962C8B-B14F-4D97-AF65-F5344CB8AC3E}">
        <p14:creationId xmlns:p14="http://schemas.microsoft.com/office/powerpoint/2010/main" xmlns="" val="130380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3418976-4C68-4353-846A-2BD646DAEF19}" type="slidenum">
              <a:rPr lang="en-US" altLang="en-US"/>
              <a:pPr/>
              <a:t>‹#›</a:t>
            </a:fld>
            <a:endParaRPr lang="en-US" altLang="en-US"/>
          </a:p>
        </p:txBody>
      </p:sp>
    </p:spTree>
    <p:extLst>
      <p:ext uri="{BB962C8B-B14F-4D97-AF65-F5344CB8AC3E}">
        <p14:creationId xmlns:p14="http://schemas.microsoft.com/office/powerpoint/2010/main" xmlns="" val="140634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686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52400" y="1981200"/>
            <a:ext cx="8686800" cy="414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152400" y="638175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048000" y="6381750"/>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705600" y="638175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7694380-E3D4-446D-AAA0-40EDF9F32C0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b="1" kern="1200">
          <a:solidFill>
            <a:schemeClr val="tx1"/>
          </a:solidFill>
          <a:latin typeface="+mj-lt"/>
          <a:ea typeface="+mj-ea"/>
          <a:cs typeface="+mj-cs"/>
        </a:defRPr>
      </a:lvl1pPr>
      <a:lvl2pPr algn="l" rtl="0" eaLnBrk="1" fontAlgn="base" hangingPunct="1">
        <a:spcBef>
          <a:spcPct val="0"/>
        </a:spcBef>
        <a:spcAft>
          <a:spcPct val="0"/>
        </a:spcAft>
        <a:defRPr sz="3600" b="1">
          <a:solidFill>
            <a:schemeClr val="tx1"/>
          </a:solidFill>
          <a:latin typeface="Times New Roman" panose="02020603050405020304" pitchFamily="18" charset="0"/>
        </a:defRPr>
      </a:lvl2pPr>
      <a:lvl3pPr algn="l" rtl="0" eaLnBrk="1" fontAlgn="base" hangingPunct="1">
        <a:spcBef>
          <a:spcPct val="0"/>
        </a:spcBef>
        <a:spcAft>
          <a:spcPct val="0"/>
        </a:spcAft>
        <a:defRPr sz="3600" b="1">
          <a:solidFill>
            <a:schemeClr val="tx1"/>
          </a:solidFill>
          <a:latin typeface="Times New Roman" panose="02020603050405020304" pitchFamily="18" charset="0"/>
        </a:defRPr>
      </a:lvl3pPr>
      <a:lvl4pPr algn="l" rtl="0" eaLnBrk="1" fontAlgn="base" hangingPunct="1">
        <a:spcBef>
          <a:spcPct val="0"/>
        </a:spcBef>
        <a:spcAft>
          <a:spcPct val="0"/>
        </a:spcAft>
        <a:defRPr sz="3600" b="1">
          <a:solidFill>
            <a:schemeClr val="tx1"/>
          </a:solidFill>
          <a:latin typeface="Times New Roman" panose="02020603050405020304" pitchFamily="18" charset="0"/>
        </a:defRPr>
      </a:lvl4pPr>
      <a:lvl5pPr algn="l" rtl="0" eaLnBrk="1" fontAlgn="base" hangingPunct="1">
        <a:spcBef>
          <a:spcPct val="0"/>
        </a:spcBef>
        <a:spcAft>
          <a:spcPct val="0"/>
        </a:spcAft>
        <a:defRPr sz="3600" b="1">
          <a:solidFill>
            <a:schemeClr val="tx1"/>
          </a:solidFill>
          <a:latin typeface="Times New Roman" panose="02020603050405020304" pitchFamily="18" charset="0"/>
        </a:defRPr>
      </a:lvl5pPr>
      <a:lvl6pPr marL="457200" algn="l" rtl="0" eaLnBrk="1" fontAlgn="base" hangingPunct="1">
        <a:spcBef>
          <a:spcPct val="0"/>
        </a:spcBef>
        <a:spcAft>
          <a:spcPct val="0"/>
        </a:spcAft>
        <a:defRPr sz="3600" b="1">
          <a:solidFill>
            <a:schemeClr val="tx1"/>
          </a:solidFill>
          <a:latin typeface="Times New Roman" panose="02020603050405020304" pitchFamily="18" charset="0"/>
        </a:defRPr>
      </a:lvl6pPr>
      <a:lvl7pPr marL="914400" algn="l" rtl="0" eaLnBrk="1" fontAlgn="base" hangingPunct="1">
        <a:spcBef>
          <a:spcPct val="0"/>
        </a:spcBef>
        <a:spcAft>
          <a:spcPct val="0"/>
        </a:spcAft>
        <a:defRPr sz="3600" b="1">
          <a:solidFill>
            <a:schemeClr val="tx1"/>
          </a:solidFill>
          <a:latin typeface="Times New Roman" panose="02020603050405020304" pitchFamily="18" charset="0"/>
        </a:defRPr>
      </a:lvl7pPr>
      <a:lvl8pPr marL="1371600" algn="l" rtl="0" eaLnBrk="1" fontAlgn="base" hangingPunct="1">
        <a:spcBef>
          <a:spcPct val="0"/>
        </a:spcBef>
        <a:spcAft>
          <a:spcPct val="0"/>
        </a:spcAft>
        <a:defRPr sz="3600" b="1">
          <a:solidFill>
            <a:schemeClr val="tx1"/>
          </a:solidFill>
          <a:latin typeface="Times New Roman" panose="02020603050405020304" pitchFamily="18" charset="0"/>
        </a:defRPr>
      </a:lvl8pPr>
      <a:lvl9pPr marL="1828800" algn="l" rtl="0" eaLnBrk="1" fontAlgn="base" hangingPunct="1">
        <a:spcBef>
          <a:spcPct val="0"/>
        </a:spcBef>
        <a:spcAft>
          <a:spcPct val="0"/>
        </a:spcAft>
        <a:defRPr sz="3600" b="1">
          <a:solidFill>
            <a:schemeClr val="tx1"/>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a:solidFill>
                  <a:srgbClr val="FF0000"/>
                </a:solidFill>
                <a:cs typeface="B Nazanin" panose="00000400000000000000" pitchFamily="2" charset="-78"/>
              </a:rPr>
              <a:t>گفتار پنجم</a:t>
            </a:r>
            <a:endParaRPr lang="en-US" dirty="0">
              <a:solidFill>
                <a:srgbClr val="FF0000"/>
              </a:solidFill>
              <a:cs typeface="B Nazanin" panose="00000400000000000000" pitchFamily="2" charset="-78"/>
            </a:endParaRPr>
          </a:p>
        </p:txBody>
      </p:sp>
      <p:sp>
        <p:nvSpPr>
          <p:cNvPr id="3" name="Subtitle 2"/>
          <p:cNvSpPr>
            <a:spLocks noGrp="1"/>
          </p:cNvSpPr>
          <p:nvPr>
            <p:ph type="subTitle" idx="1"/>
          </p:nvPr>
        </p:nvSpPr>
        <p:spPr/>
        <p:txBody>
          <a:bodyPr/>
          <a:lstStyle/>
          <a:p>
            <a:r>
              <a:rPr lang="fa-IR" sz="3200" b="1" dirty="0" smtClean="0">
                <a:solidFill>
                  <a:srgbClr val="C00000"/>
                </a:solidFill>
                <a:cs typeface="B Nazanin" panose="00000400000000000000" pitchFamily="2" charset="-78"/>
              </a:rPr>
              <a:t>تاثیر دوستان</a:t>
            </a:r>
            <a:endParaRPr lang="en-US" sz="3200" b="1" dirty="0" smtClean="0">
              <a:solidFill>
                <a:srgbClr val="C00000"/>
              </a:solidFill>
              <a:cs typeface="B Nazanin" panose="00000400000000000000" pitchFamily="2" charset="-78"/>
            </a:endParaRPr>
          </a:p>
          <a:p>
            <a:endParaRPr lang="en-US" sz="32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1197562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solidFill>
                  <a:srgbClr val="FFFF00"/>
                </a:solidFill>
                <a:cs typeface="B Nazanin" panose="00000400000000000000" pitchFamily="2" charset="-78"/>
              </a:rPr>
              <a:t>با والدین دوستان فرزندانمان آشنا </a:t>
            </a:r>
            <a:r>
              <a:rPr lang="ar-SA" dirty="0" smtClean="0">
                <a:solidFill>
                  <a:srgbClr val="FFFF00"/>
                </a:solidFill>
                <a:cs typeface="B Nazanin" panose="00000400000000000000" pitchFamily="2" charset="-78"/>
              </a:rPr>
              <a:t>شویم</a:t>
            </a:r>
            <a:r>
              <a:rPr lang="fa-IR" dirty="0" smtClean="0">
                <a:solidFill>
                  <a:srgbClr val="FFFF00"/>
                </a:solidFill>
                <a:cs typeface="B Nazanin" panose="00000400000000000000" pitchFamily="2" charset="-78"/>
              </a:rPr>
              <a:t>.</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endParaRPr lang="fa-IR" sz="2800" dirty="0">
              <a:solidFill>
                <a:srgbClr val="C00000"/>
              </a:solidFill>
              <a:cs typeface="B Nazanin" panose="00000400000000000000" pitchFamily="2" charset="-78"/>
            </a:endParaRPr>
          </a:p>
          <a:p>
            <a:pPr marL="0" indent="0" algn="just" rtl="1">
              <a:buNone/>
            </a:pPr>
            <a:r>
              <a:rPr lang="ar-SA" sz="2800" b="1" dirty="0" smtClean="0">
                <a:solidFill>
                  <a:srgbClr val="C00000"/>
                </a:solidFill>
                <a:cs typeface="B Nazanin" panose="00000400000000000000" pitchFamily="2" charset="-78"/>
              </a:rPr>
              <a:t>طوری برنامه‌ریزی کنیم که بتوانیم در گردهمایی</a:t>
            </a:r>
            <a:r>
              <a:rPr lang="fa-IR" sz="2800" b="1" dirty="0" smtClean="0">
                <a:solidFill>
                  <a:srgbClr val="C00000"/>
                </a:solidFill>
                <a:cs typeface="B Nazanin" panose="00000400000000000000" pitchFamily="2" charset="-78"/>
              </a:rPr>
              <a:t>‌</a:t>
            </a:r>
            <a:r>
              <a:rPr lang="ar-SA" sz="2800" b="1" dirty="0" smtClean="0">
                <a:solidFill>
                  <a:srgbClr val="C00000"/>
                </a:solidFill>
                <a:cs typeface="B Nazanin" panose="00000400000000000000" pitchFamily="2" charset="-78"/>
              </a:rPr>
              <a:t>ها و جلسات مربوط به مدرسه شرکت</a:t>
            </a:r>
            <a:r>
              <a:rPr lang="fa-IR" sz="2800" b="1" dirty="0" smtClean="0">
                <a:solidFill>
                  <a:srgbClr val="C00000"/>
                </a:solidFill>
                <a:cs typeface="B Nazanin" panose="00000400000000000000" pitchFamily="2" charset="-78"/>
              </a:rPr>
              <a:t> </a:t>
            </a:r>
            <a:r>
              <a:rPr lang="ar-SA" sz="2800" b="1" dirty="0" smtClean="0">
                <a:solidFill>
                  <a:srgbClr val="C00000"/>
                </a:solidFill>
                <a:cs typeface="B Nazanin" panose="00000400000000000000" pitchFamily="2" charset="-78"/>
              </a:rPr>
              <a:t>کنیم</a:t>
            </a:r>
            <a:r>
              <a:rPr lang="fa-IR" sz="2800" b="1" dirty="0" smtClean="0">
                <a:solidFill>
                  <a:srgbClr val="C00000"/>
                </a:solidFill>
                <a:cs typeface="B Nazanin" panose="00000400000000000000" pitchFamily="2" charset="-78"/>
              </a:rPr>
              <a:t> </a:t>
            </a:r>
            <a:r>
              <a:rPr lang="ar-SA" sz="2800" b="1" dirty="0" smtClean="0">
                <a:solidFill>
                  <a:srgbClr val="C00000"/>
                </a:solidFill>
                <a:cs typeface="B Nazanin" panose="00000400000000000000" pitchFamily="2" charset="-78"/>
              </a:rPr>
              <a:t>و با والدین سایر نوجوانان مدرسه آشنا شویم. </a:t>
            </a:r>
            <a:r>
              <a:rPr lang="fa-IR" sz="2800" b="1" dirty="0" smtClean="0">
                <a:solidFill>
                  <a:srgbClr val="C00000"/>
                </a:solidFill>
                <a:cs typeface="B Nazanin" panose="00000400000000000000" pitchFamily="2" charset="-78"/>
              </a:rPr>
              <a:t>بدین طریق </a:t>
            </a:r>
            <a:r>
              <a:rPr lang="ar-SA" sz="2800" b="1" dirty="0" smtClean="0">
                <a:solidFill>
                  <a:srgbClr val="C00000"/>
                </a:solidFill>
                <a:cs typeface="B Nazanin" panose="00000400000000000000" pitchFamily="2" charset="-78"/>
              </a:rPr>
              <a:t>می‌توانیم تلاش‌های یکدیگر را تقویت کنیم و شبکه حمایتی ارزشمندی را برای خود و فرزندانمان فراهم سازیم.</a:t>
            </a:r>
            <a:endParaRPr lang="en-US" sz="2800" b="1"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966595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solidFill>
                  <a:srgbClr val="FFFF00"/>
                </a:solidFill>
                <a:cs typeface="B Nazanin" panose="00000400000000000000" pitchFamily="2" charset="-78"/>
              </a:rPr>
              <a:t>به </a:t>
            </a:r>
            <a:r>
              <a:rPr lang="ar-SA" dirty="0" smtClean="0">
                <a:solidFill>
                  <a:srgbClr val="FFFF00"/>
                </a:solidFill>
                <a:cs typeface="B Nazanin" panose="00000400000000000000" pitchFamily="2" charset="-78"/>
              </a:rPr>
              <a:t>مهما</a:t>
            </a:r>
            <a:r>
              <a:rPr lang="fa-IR" dirty="0" smtClean="0">
                <a:solidFill>
                  <a:srgbClr val="FFFF00"/>
                </a:solidFill>
                <a:cs typeface="B Nazanin" panose="00000400000000000000" pitchFamily="2" charset="-78"/>
              </a:rPr>
              <a:t>ن</a:t>
            </a:r>
            <a:r>
              <a:rPr lang="ar-SA" dirty="0" smtClean="0">
                <a:solidFill>
                  <a:srgbClr val="FFFF00"/>
                </a:solidFill>
                <a:cs typeface="B Nazanin" panose="00000400000000000000" pitchFamily="2" charset="-78"/>
              </a:rPr>
              <a:t>ى</a:t>
            </a:r>
            <a:r>
              <a:rPr lang="fa-IR" dirty="0" smtClean="0">
                <a:solidFill>
                  <a:srgbClr val="FFFF00"/>
                </a:solidFill>
                <a:cs typeface="B Nazanin" panose="00000400000000000000" pitchFamily="2" charset="-78"/>
              </a:rPr>
              <a:t>‌</a:t>
            </a:r>
            <a:r>
              <a:rPr lang="ar-SA" dirty="0" smtClean="0">
                <a:solidFill>
                  <a:srgbClr val="FFFF00"/>
                </a:solidFill>
                <a:cs typeface="B Nazanin" panose="00000400000000000000" pitchFamily="2" charset="-78"/>
              </a:rPr>
              <a:t>هاى </a:t>
            </a:r>
            <a:r>
              <a:rPr lang="ar-SA" dirty="0">
                <a:solidFill>
                  <a:srgbClr val="FFFF00"/>
                </a:solidFill>
                <a:cs typeface="B Nazanin" panose="00000400000000000000" pitchFamily="2" charset="-78"/>
              </a:rPr>
              <a:t>دوستانه نوجوانان نظارت داشته </a:t>
            </a:r>
            <a:r>
              <a:rPr lang="ar-SA" dirty="0" smtClean="0">
                <a:solidFill>
                  <a:srgbClr val="FFFF00"/>
                </a:solidFill>
                <a:cs typeface="B Nazanin" panose="00000400000000000000" pitchFamily="2" charset="-78"/>
              </a:rPr>
              <a:t>باشيم</a:t>
            </a:r>
            <a:r>
              <a:rPr lang="fa-IR" dirty="0" smtClean="0">
                <a:solidFill>
                  <a:srgbClr val="FFFF00"/>
                </a:solidFill>
                <a:cs typeface="B Nazanin" panose="00000400000000000000" pitchFamily="2" charset="-78"/>
              </a:rPr>
              <a:t>.</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algn="just" rtl="1"/>
            <a:r>
              <a:rPr lang="ar-SA" sz="2800" b="1" dirty="0" smtClean="0">
                <a:solidFill>
                  <a:srgbClr val="C00000"/>
                </a:solidFill>
                <a:cs typeface="B Nazanin" panose="00000400000000000000" pitchFamily="2" charset="-78"/>
              </a:rPr>
              <a:t>وقتي نوجوان در مهماني‌ مانند جشن تولد یکی از دوستان شركت مي‌كند ضروری است والدین نظارت کافی در خصوص محل برگزاری و افرادی که در آن شرکت دارند داشته باشند. مي‌توانيم مثلا به هنگام رساندن او به محل سرى به خانه و خانواده ميزبان بزنيم و اينكه مهماني زير نظر بزرگسالان است يا نه را بفهميم. همچنين بايد ساعت برگشت به خانه را مشخص كنيم و به فرزندمان بگوييم اگر مشكلي پيش آمد يا خودش زودتر خواست به خانه برگردد، با ما تماس بگيرد.</a:t>
            </a:r>
            <a:endParaRPr lang="fa-IR" sz="2800" b="1" dirty="0" smtClean="0">
              <a:solidFill>
                <a:srgbClr val="C00000"/>
              </a:solidFill>
              <a:cs typeface="B Nazanin" panose="00000400000000000000" pitchFamily="2" charset="-78"/>
            </a:endParaRPr>
          </a:p>
          <a:p>
            <a:pPr algn="just" rtl="1"/>
            <a:r>
              <a:rPr lang="fa-IR" sz="2800" b="1" dirty="0" smtClean="0">
                <a:solidFill>
                  <a:srgbClr val="C00000"/>
                </a:solidFill>
                <a:cs typeface="B Nazanin" panose="00000400000000000000" pitchFamily="2" charset="-78"/>
              </a:rPr>
              <a:t>گاهی نوجوانان نه به خاطر ضعف مهارت نه گفتن بلکه برای همرنگ شدن با دوستان سیگار یا مواد را می‌پذیرند.</a:t>
            </a:r>
            <a:endParaRPr lang="en-US" sz="2800" b="1" dirty="0" smtClean="0">
              <a:solidFill>
                <a:srgbClr val="C00000"/>
              </a:solidFill>
              <a:cs typeface="B Nazanin" panose="00000400000000000000" pitchFamily="2" charset="-78"/>
            </a:endParaRPr>
          </a:p>
          <a:p>
            <a:pPr algn="just"/>
            <a:endParaRPr lang="en-US" sz="2800"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460941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solidFill>
                  <a:srgbClr val="FFFF00"/>
                </a:solidFill>
                <a:cs typeface="B Nazanin" panose="00000400000000000000" pitchFamily="2" charset="-78"/>
              </a:rPr>
              <a:t>مهارت </a:t>
            </a:r>
            <a:r>
              <a:rPr lang="ar-SA" dirty="0" smtClean="0">
                <a:solidFill>
                  <a:srgbClr val="FFFF00"/>
                </a:solidFill>
                <a:cs typeface="B Nazanin" panose="00000400000000000000" pitchFamily="2" charset="-78"/>
              </a:rPr>
              <a:t>تصمیم</a:t>
            </a:r>
            <a:r>
              <a:rPr lang="fa-IR" dirty="0" smtClean="0">
                <a:solidFill>
                  <a:srgbClr val="FFFF00"/>
                </a:solidFill>
                <a:cs typeface="B Nazanin" panose="00000400000000000000" pitchFamily="2" charset="-78"/>
              </a:rPr>
              <a:t>‌</a:t>
            </a:r>
            <a:r>
              <a:rPr lang="ar-SA" dirty="0" smtClean="0">
                <a:solidFill>
                  <a:srgbClr val="FFFF00"/>
                </a:solidFill>
                <a:cs typeface="B Nazanin" panose="00000400000000000000" pitchFamily="2" charset="-78"/>
              </a:rPr>
              <a:t>گیری</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r>
              <a:rPr lang="ar-SA" sz="2800" b="1" dirty="0" smtClean="0">
                <a:solidFill>
                  <a:srgbClr val="C00000"/>
                </a:solidFill>
                <a:cs typeface="B Nazanin" panose="00000400000000000000" pitchFamily="2" charset="-78"/>
              </a:rPr>
              <a:t>تصميم‌گيري انتخابي است كه بین دو يا چند چيز انجام مي‌دهيم. گفته مي‌شود كه تصميم‌گيري با مصرف مواد و مشروبات الكلي ارتباط زيادي دارد. در واقع نوجوان تصميم مي‌گيرد كه به سمت مصرف مواد يا مشروبات الكلي حركت كند. آموختن مهارت تصميم‌گيري مي‌تواند به عنوان يک عامل محافظ در</a:t>
            </a:r>
            <a:r>
              <a:rPr lang="fa-IR" sz="2800" b="1" dirty="0" smtClean="0">
                <a:solidFill>
                  <a:srgbClr val="C00000"/>
                </a:solidFill>
                <a:cs typeface="B Nazanin" panose="00000400000000000000" pitchFamily="2" charset="-78"/>
              </a:rPr>
              <a:t> </a:t>
            </a:r>
            <a:r>
              <a:rPr lang="ar-SA" sz="2800" b="1" dirty="0" smtClean="0">
                <a:solidFill>
                  <a:srgbClr val="C00000"/>
                </a:solidFill>
                <a:cs typeface="B Nazanin" panose="00000400000000000000" pitchFamily="2" charset="-78"/>
              </a:rPr>
              <a:t>برابر احتمال مصرف مواد باشد. داشتن چند ويژگي به نوجوان كمک خواهد كرد تا تصميمات درستي بگيرد: </a:t>
            </a:r>
            <a:endParaRPr lang="en-US" sz="2800" b="1" dirty="0" smtClean="0">
              <a:solidFill>
                <a:srgbClr val="C00000"/>
              </a:solidFill>
              <a:cs typeface="B Nazanin" panose="00000400000000000000" pitchFamily="2" charset="-78"/>
            </a:endParaRPr>
          </a:p>
          <a:p>
            <a:pPr marL="0" indent="0" algn="just" rtl="1">
              <a:buNone/>
            </a:pPr>
            <a:r>
              <a:rPr lang="ar-SA" sz="2800" b="1" dirty="0" smtClean="0">
                <a:solidFill>
                  <a:srgbClr val="C00000"/>
                </a:solidFill>
                <a:cs typeface="B Nazanin" panose="00000400000000000000" pitchFamily="2" charset="-78"/>
              </a:rPr>
              <a:t>1. عزت نفس بالا </a:t>
            </a:r>
            <a:endParaRPr lang="en-US" sz="2800" b="1" dirty="0" smtClean="0">
              <a:solidFill>
                <a:srgbClr val="C00000"/>
              </a:solidFill>
              <a:cs typeface="B Nazanin" panose="00000400000000000000" pitchFamily="2" charset="-78"/>
            </a:endParaRPr>
          </a:p>
          <a:p>
            <a:pPr marL="0" indent="0" algn="just" rtl="1">
              <a:buNone/>
            </a:pPr>
            <a:r>
              <a:rPr lang="ar-SA" sz="2800" b="1" dirty="0" smtClean="0">
                <a:solidFill>
                  <a:srgbClr val="C00000"/>
                </a:solidFill>
                <a:cs typeface="B Nazanin" panose="00000400000000000000" pitchFamily="2" charset="-78"/>
              </a:rPr>
              <a:t>2. تفكر نقاد</a:t>
            </a:r>
            <a:endParaRPr lang="en-US" sz="2800" b="1" dirty="0" smtClean="0">
              <a:solidFill>
                <a:srgbClr val="C00000"/>
              </a:solidFill>
              <a:cs typeface="B Nazanin" panose="00000400000000000000" pitchFamily="2" charset="-78"/>
            </a:endParaRPr>
          </a:p>
          <a:p>
            <a:pPr marL="0" indent="0" algn="just" rtl="1">
              <a:buNone/>
            </a:pPr>
            <a:r>
              <a:rPr lang="ar-SA" sz="2800" b="1" dirty="0" smtClean="0">
                <a:solidFill>
                  <a:srgbClr val="C00000"/>
                </a:solidFill>
                <a:cs typeface="B Nazanin" panose="00000400000000000000" pitchFamily="2" charset="-78"/>
              </a:rPr>
              <a:t>3. استقلال كاف</a:t>
            </a:r>
            <a:r>
              <a:rPr lang="fa-IR" sz="2800" b="1" dirty="0" smtClean="0">
                <a:solidFill>
                  <a:srgbClr val="C00000"/>
                </a:solidFill>
                <a:cs typeface="B Nazanin" panose="00000400000000000000" pitchFamily="2" charset="-78"/>
              </a:rPr>
              <a:t>ی</a:t>
            </a:r>
            <a:r>
              <a:rPr lang="ar-SA" sz="2800" b="1" dirty="0" smtClean="0">
                <a:solidFill>
                  <a:srgbClr val="C00000"/>
                </a:solidFill>
                <a:cs typeface="B Nazanin" panose="00000400000000000000" pitchFamily="2" charset="-78"/>
              </a:rPr>
              <a:t> </a:t>
            </a:r>
            <a:endParaRPr lang="en-US" sz="2800" b="1" dirty="0" smtClean="0">
              <a:solidFill>
                <a:srgbClr val="C00000"/>
              </a:solidFill>
              <a:cs typeface="B Nazanin" panose="00000400000000000000" pitchFamily="2" charset="-78"/>
            </a:endParaRPr>
          </a:p>
          <a:p>
            <a:pPr algn="just"/>
            <a:endParaRPr lang="en-US" sz="2800"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3709840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solidFill>
                  <a:srgbClr val="FFFF00"/>
                </a:solidFill>
                <a:cs typeface="B Nazanin" panose="00000400000000000000" pitchFamily="2" charset="-78"/>
              </a:rPr>
              <a:t>عزت </a:t>
            </a:r>
            <a:r>
              <a:rPr lang="ar-SA" dirty="0" smtClean="0">
                <a:solidFill>
                  <a:srgbClr val="FFFF00"/>
                </a:solidFill>
                <a:cs typeface="B Nazanin" panose="00000400000000000000" pitchFamily="2" charset="-78"/>
              </a:rPr>
              <a:t>نفس</a:t>
            </a:r>
            <a:r>
              <a:rPr lang="fa-IR" dirty="0" smtClean="0">
                <a:solidFill>
                  <a:srgbClr val="FFFF00"/>
                </a:solidFill>
                <a:cs typeface="B Nazanin" panose="00000400000000000000" pitchFamily="2" charset="-78"/>
              </a:rPr>
              <a:t> </a:t>
            </a:r>
            <a:r>
              <a:rPr lang="ar-SA" dirty="0" smtClean="0">
                <a:solidFill>
                  <a:srgbClr val="FFFF00"/>
                </a:solidFill>
                <a:cs typeface="B Nazanin" panose="00000400000000000000" pitchFamily="2" charset="-78"/>
              </a:rPr>
              <a:t>نوجوان </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a:xfrm>
            <a:off x="152400" y="1828800"/>
            <a:ext cx="8686800" cy="4297363"/>
          </a:xfrm>
        </p:spPr>
        <p:txBody>
          <a:bodyPr/>
          <a:lstStyle/>
          <a:p>
            <a:pPr algn="just" rtl="1">
              <a:buFont typeface="Wingdings" panose="05000000000000000000" pitchFamily="2" charset="2"/>
              <a:buChar char="§"/>
            </a:pPr>
            <a:r>
              <a:rPr lang="ar-SA" sz="3000" b="1" dirty="0" smtClean="0">
                <a:solidFill>
                  <a:srgbClr val="C00000"/>
                </a:solidFill>
                <a:cs typeface="B Nazanin" panose="00000400000000000000" pitchFamily="2" charset="-78"/>
              </a:rPr>
              <a:t>عزت نفس هر فردي تابعي از تصوير او از خودش و تصوير ديگران از او است. افراد وقتي در گذشته تصميمات درستي گرفته باشند، تصوير خوبي از خود دارند و ديگران هم بازخورد خوبي به آنها مي‌دهند.</a:t>
            </a:r>
            <a:endParaRPr lang="fa-IR" sz="3000" b="1" dirty="0" smtClean="0">
              <a:solidFill>
                <a:srgbClr val="C00000"/>
              </a:solidFill>
              <a:cs typeface="B Nazanin" panose="00000400000000000000" pitchFamily="2" charset="-78"/>
            </a:endParaRPr>
          </a:p>
          <a:p>
            <a:pPr marL="0" indent="0" algn="just" rtl="1">
              <a:buNone/>
            </a:pPr>
            <a:endParaRPr lang="fa-IR" sz="3000" b="1" dirty="0" smtClean="0">
              <a:solidFill>
                <a:srgbClr val="C00000"/>
              </a:solidFill>
              <a:cs typeface="B Nazanin" panose="00000400000000000000" pitchFamily="2" charset="-78"/>
            </a:endParaRPr>
          </a:p>
          <a:p>
            <a:pPr algn="just" rtl="1">
              <a:buFont typeface="Wingdings" panose="05000000000000000000" pitchFamily="2" charset="2"/>
              <a:buChar char="§"/>
            </a:pPr>
            <a:r>
              <a:rPr lang="ar-SA" sz="3000" b="1" dirty="0" smtClean="0">
                <a:solidFill>
                  <a:srgbClr val="C00000"/>
                </a:solidFill>
                <a:cs typeface="B Nazanin" panose="00000400000000000000" pitchFamily="2" charset="-78"/>
              </a:rPr>
              <a:t> در نتيجه در تصميم‌گيري‌هاي بعدي مي‌توانند از حداكثر توان خود بهره ببرند. پژوهش</a:t>
            </a:r>
            <a:r>
              <a:rPr lang="fa-IR" sz="3000" b="1" dirty="0" smtClean="0">
                <a:solidFill>
                  <a:srgbClr val="C00000"/>
                </a:solidFill>
                <a:cs typeface="B Nazanin" panose="00000400000000000000" pitchFamily="2" charset="-78"/>
              </a:rPr>
              <a:t>‌</a:t>
            </a:r>
            <a:r>
              <a:rPr lang="ar-SA" sz="3000" b="1" dirty="0" smtClean="0">
                <a:solidFill>
                  <a:srgbClr val="C00000"/>
                </a:solidFill>
                <a:cs typeface="B Nazanin" panose="00000400000000000000" pitchFamily="2" charset="-78"/>
              </a:rPr>
              <a:t>ها نشان داده است كه افرادي كه عزت نفس خوبي ندارند و به خودشان اعتمادي ندارند تصميمات درستي نمي‌گيرند. راه</a:t>
            </a:r>
            <a:r>
              <a:rPr lang="fa-IR" sz="3000" b="1" dirty="0" smtClean="0">
                <a:solidFill>
                  <a:srgbClr val="C00000"/>
                </a:solidFill>
                <a:cs typeface="B Nazanin" panose="00000400000000000000" pitchFamily="2" charset="-78"/>
              </a:rPr>
              <a:t>‌</a:t>
            </a:r>
            <a:r>
              <a:rPr lang="ar-SA" sz="3000" b="1" dirty="0" smtClean="0">
                <a:solidFill>
                  <a:srgbClr val="C00000"/>
                </a:solidFill>
                <a:cs typeface="B Nazanin" panose="00000400000000000000" pitchFamily="2" charset="-78"/>
              </a:rPr>
              <a:t>هاي متعددي براي بهبود عزت نفس</a:t>
            </a:r>
            <a:r>
              <a:rPr lang="fa-IR" sz="3000" b="1" dirty="0" smtClean="0">
                <a:solidFill>
                  <a:srgbClr val="C00000"/>
                </a:solidFill>
                <a:cs typeface="B Nazanin" panose="00000400000000000000" pitchFamily="2" charset="-78"/>
              </a:rPr>
              <a:t> </a:t>
            </a:r>
            <a:r>
              <a:rPr lang="ar-SA" sz="3000" b="1" dirty="0" smtClean="0">
                <a:solidFill>
                  <a:srgbClr val="C00000"/>
                </a:solidFill>
                <a:cs typeface="B Nazanin" panose="00000400000000000000" pitchFamily="2" charset="-78"/>
              </a:rPr>
              <a:t>در نوجوانان وجود دارد</a:t>
            </a:r>
            <a:r>
              <a:rPr lang="fa-IR" sz="3000" b="1" dirty="0" smtClean="0">
                <a:solidFill>
                  <a:srgbClr val="C00000"/>
                </a:solidFill>
                <a:cs typeface="B Nazanin" panose="00000400000000000000" pitchFamily="2" charset="-78"/>
              </a:rPr>
              <a:t>.</a:t>
            </a:r>
            <a:endParaRPr lang="en-US" sz="3000" b="1" dirty="0" smtClean="0">
              <a:solidFill>
                <a:srgbClr val="C00000"/>
              </a:solidFill>
              <a:cs typeface="B Nazanin" panose="00000400000000000000" pitchFamily="2" charset="-78"/>
            </a:endParaRPr>
          </a:p>
          <a:p>
            <a:pPr algn="just" rtl="1">
              <a:buFont typeface="Wingdings" panose="05000000000000000000" pitchFamily="2" charset="2"/>
              <a:buChar char="§"/>
            </a:pPr>
            <a:endParaRPr lang="en-US" sz="30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1429406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rgbClr val="FFFF00"/>
                </a:solidFill>
                <a:cs typeface="B Nazanin" panose="00000400000000000000" pitchFamily="2" charset="-78"/>
              </a:rPr>
              <a:t>تقویت عزت نفس</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a:xfrm>
            <a:off x="152400" y="1676400"/>
            <a:ext cx="8686800" cy="4449763"/>
          </a:xfrm>
        </p:spPr>
        <p:txBody>
          <a:bodyPr/>
          <a:lstStyle/>
          <a:p>
            <a:pPr marL="457200" lvl="1" indent="0" algn="just" rtl="1">
              <a:buNone/>
            </a:pPr>
            <a:r>
              <a:rPr lang="fa-IR" sz="2400" b="1" dirty="0" smtClean="0">
                <a:solidFill>
                  <a:srgbClr val="C00000"/>
                </a:solidFill>
                <a:cs typeface="B Nazanin" panose="00000400000000000000" pitchFamily="2" charset="-78"/>
              </a:rPr>
              <a:t>1. </a:t>
            </a:r>
            <a:r>
              <a:rPr lang="ar-SA" sz="2400" b="1" dirty="0" smtClean="0">
                <a:solidFill>
                  <a:srgbClr val="C00000"/>
                </a:solidFill>
                <a:cs typeface="B Nazanin" panose="00000400000000000000" pitchFamily="2" charset="-78"/>
              </a:rPr>
              <a:t>به </a:t>
            </a:r>
            <a:r>
              <a:rPr lang="fa-IR" sz="2400" b="1" dirty="0" smtClean="0">
                <a:solidFill>
                  <a:srgbClr val="C00000"/>
                </a:solidFill>
                <a:cs typeface="B Nazanin" panose="00000400000000000000" pitchFamily="2" charset="-78"/>
              </a:rPr>
              <a:t>نوجوانان</a:t>
            </a:r>
            <a:r>
              <a:rPr lang="ar-SA" sz="2400" b="1" dirty="0" smtClean="0">
                <a:solidFill>
                  <a:srgbClr val="C00000"/>
                </a:solidFill>
                <a:cs typeface="B Nazanin" panose="00000400000000000000" pitchFamily="2" charset="-78"/>
              </a:rPr>
              <a:t> بگوييد كه براي شما اهميت دارند و آنها را مهم مي‌شماريد. </a:t>
            </a:r>
            <a:endParaRPr lang="en-US" sz="2400" b="1" dirty="0" smtClean="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2. </a:t>
            </a:r>
            <a:r>
              <a:rPr lang="ar-SA" sz="2400" b="1" dirty="0" smtClean="0">
                <a:solidFill>
                  <a:srgbClr val="C00000"/>
                </a:solidFill>
                <a:cs typeface="B Nazanin" panose="00000400000000000000" pitchFamily="2" charset="-78"/>
              </a:rPr>
              <a:t>نشان دهيد كه به آنان احترام مي‌گذاريد. </a:t>
            </a:r>
            <a:endParaRPr lang="en-US" sz="2400" b="1" dirty="0" smtClean="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3. </a:t>
            </a:r>
            <a:r>
              <a:rPr lang="ar-SA" sz="2400" b="1" dirty="0" smtClean="0">
                <a:solidFill>
                  <a:srgbClr val="C00000"/>
                </a:solidFill>
                <a:cs typeface="B Nazanin" panose="00000400000000000000" pitchFamily="2" charset="-78"/>
              </a:rPr>
              <a:t>فرصت‌هايي براي تمرين</a:t>
            </a:r>
            <a:r>
              <a:rPr lang="fa-IR" sz="2400" b="1" dirty="0" smtClean="0">
                <a:solidFill>
                  <a:srgbClr val="C00000"/>
                </a:solidFill>
                <a:cs typeface="B Nazanin" panose="00000400000000000000" pitchFamily="2" charset="-78"/>
              </a:rPr>
              <a:t> </a:t>
            </a:r>
            <a:r>
              <a:rPr lang="ar-SA" sz="2400" b="1" dirty="0" smtClean="0">
                <a:solidFill>
                  <a:srgbClr val="C00000"/>
                </a:solidFill>
                <a:cs typeface="B Nazanin" panose="00000400000000000000" pitchFamily="2" charset="-78"/>
              </a:rPr>
              <a:t>مهارت‌هاي گوناگون فراهم كنيد تا در نتيجه انجام اين فعاليت‌ها احساس توانمندي و كفايت كنند. براي نمونه مي‌توانيد انجام كارهاي خانه يا مراقبت از حيوانات خانگي را بر اساس توان نوجوان به آنها واگذار كنيد. </a:t>
            </a:r>
            <a:endParaRPr lang="fa-IR" sz="2400" b="1" dirty="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4. </a:t>
            </a:r>
            <a:r>
              <a:rPr lang="ar-SA" sz="2400" b="1" dirty="0" smtClean="0">
                <a:solidFill>
                  <a:srgbClr val="C00000"/>
                </a:solidFill>
                <a:cs typeface="B Nazanin" panose="00000400000000000000" pitchFamily="2" charset="-78"/>
              </a:rPr>
              <a:t>به </a:t>
            </a:r>
            <a:r>
              <a:rPr lang="fa-IR" sz="2400" b="1" dirty="0" smtClean="0">
                <a:solidFill>
                  <a:srgbClr val="C00000"/>
                </a:solidFill>
                <a:cs typeface="B Nazanin" panose="00000400000000000000" pitchFamily="2" charset="-78"/>
              </a:rPr>
              <a:t>نوجوان</a:t>
            </a:r>
            <a:r>
              <a:rPr lang="ar-SA" sz="2400" b="1" dirty="0" smtClean="0">
                <a:solidFill>
                  <a:srgbClr val="C00000"/>
                </a:solidFill>
                <a:cs typeface="B Nazanin" panose="00000400000000000000" pitchFamily="2" charset="-78"/>
              </a:rPr>
              <a:t> بگوييد كه تلاش او برای</a:t>
            </a:r>
            <a:r>
              <a:rPr lang="fa-IR" sz="2400" b="1" dirty="0" smtClean="0">
                <a:solidFill>
                  <a:srgbClr val="C00000"/>
                </a:solidFill>
                <a:cs typeface="B Nazanin" panose="00000400000000000000" pitchFamily="2" charset="-78"/>
              </a:rPr>
              <a:t> شما</a:t>
            </a:r>
            <a:r>
              <a:rPr lang="ar-SA" sz="2400" b="1" dirty="0" smtClean="0">
                <a:solidFill>
                  <a:srgbClr val="C00000"/>
                </a:solidFill>
                <a:cs typeface="B Nazanin" panose="00000400000000000000" pitchFamily="2" charset="-78"/>
              </a:rPr>
              <a:t> مهم است نه دستيابي به نتيجه كامل. نشان دهيد كه انتظار نداريد به كمال برسند. </a:t>
            </a:r>
            <a:endParaRPr lang="fa-IR" sz="2400" b="1" dirty="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5. </a:t>
            </a:r>
            <a:r>
              <a:rPr lang="ar-SA" sz="2400" b="1" dirty="0" smtClean="0">
                <a:solidFill>
                  <a:srgbClr val="C00000"/>
                </a:solidFill>
                <a:cs typeface="B Nazanin" panose="00000400000000000000" pitchFamily="2" charset="-78"/>
              </a:rPr>
              <a:t>با يادداشت، كلمات محبت</a:t>
            </a:r>
            <a:r>
              <a:rPr lang="fa-IR" sz="2400" b="1" dirty="0" smtClean="0">
                <a:solidFill>
                  <a:srgbClr val="C00000"/>
                </a:solidFill>
                <a:cs typeface="B Nazanin" panose="00000400000000000000" pitchFamily="2" charset="-78"/>
              </a:rPr>
              <a:t>‌</a:t>
            </a:r>
            <a:r>
              <a:rPr lang="ar-SA" sz="2400" b="1" dirty="0" smtClean="0">
                <a:solidFill>
                  <a:srgbClr val="C00000"/>
                </a:solidFill>
                <a:cs typeface="B Nazanin" panose="00000400000000000000" pitchFamily="2" charset="-78"/>
              </a:rPr>
              <a:t>آميز و گاهي اوقات با تقديم هدايايي كوچک به طور مرتب موفقيت‌هاي كوچک و بزرگ فرزند خود و به طور كلي خاص بودن آنها را تاييد كنيد. گاهي اوقات بهترين پاداش</a:t>
            </a:r>
            <a:r>
              <a:rPr lang="fa-IR" sz="2400" b="1" dirty="0" smtClean="0">
                <a:solidFill>
                  <a:srgbClr val="C00000"/>
                </a:solidFill>
                <a:cs typeface="B Nazanin" panose="00000400000000000000" pitchFamily="2" charset="-78"/>
              </a:rPr>
              <a:t>‌</a:t>
            </a:r>
            <a:r>
              <a:rPr lang="ar-SA" sz="2400" b="1" dirty="0" smtClean="0">
                <a:solidFill>
                  <a:srgbClr val="C00000"/>
                </a:solidFill>
                <a:cs typeface="B Nazanin" panose="00000400000000000000" pitchFamily="2" charset="-78"/>
              </a:rPr>
              <a:t>ها، آنهايي هستند كه كاملا غير منتظره اعطا مي‌شوند. حتي به آغوش كشيدن ساده يا يک تشكر صميمانه مي‌تواند بسيار ارزشمند باشد. </a:t>
            </a:r>
            <a:endParaRPr lang="en-US" sz="2400" b="1" dirty="0" smtClean="0">
              <a:solidFill>
                <a:srgbClr val="C00000"/>
              </a:solidFill>
              <a:cs typeface="B Nazanin" panose="00000400000000000000" pitchFamily="2" charset="-78"/>
            </a:endParaRPr>
          </a:p>
          <a:p>
            <a:pPr algn="just"/>
            <a:endParaRPr lang="en-US" sz="2400" dirty="0" smtClean="0">
              <a:solidFill>
                <a:srgbClr val="C00000"/>
              </a:solidFill>
              <a:cs typeface="B Nazanin" panose="00000400000000000000" pitchFamily="2" charset="-78"/>
            </a:endParaRPr>
          </a:p>
          <a:p>
            <a:pPr algn="just" rtl="1"/>
            <a:endParaRPr lang="en-US" sz="24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58373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rgbClr val="FFFF00"/>
                </a:solidFill>
                <a:cs typeface="B Nazanin" panose="00000400000000000000" pitchFamily="2" charset="-78"/>
              </a:rPr>
              <a:t>تقویت عزت نفس</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a:xfrm>
            <a:off x="152400" y="2286000"/>
            <a:ext cx="8686800" cy="3840163"/>
          </a:xfrm>
        </p:spPr>
        <p:txBody>
          <a:bodyPr/>
          <a:lstStyle/>
          <a:p>
            <a:pPr marL="457200" lvl="1" indent="0" algn="just" rtl="1">
              <a:buNone/>
            </a:pPr>
            <a:r>
              <a:rPr lang="fa-IR" sz="2400" b="1" dirty="0" smtClean="0">
                <a:solidFill>
                  <a:srgbClr val="C00000"/>
                </a:solidFill>
                <a:cs typeface="B Nazanin" panose="00000400000000000000" pitchFamily="2" charset="-78"/>
              </a:rPr>
              <a:t>6. </a:t>
            </a:r>
            <a:r>
              <a:rPr lang="ar-SA" sz="2400" b="1" dirty="0" smtClean="0">
                <a:solidFill>
                  <a:srgbClr val="C00000"/>
                </a:solidFill>
                <a:cs typeface="B Nazanin" panose="00000400000000000000" pitchFamily="2" charset="-78"/>
              </a:rPr>
              <a:t>حتما هر كسي در انجام كاري مهارت دارد. دور از واقعيت است كه از</a:t>
            </a:r>
            <a:r>
              <a:rPr lang="fa-IR" sz="2400" b="1" dirty="0" smtClean="0">
                <a:solidFill>
                  <a:srgbClr val="C00000"/>
                </a:solidFill>
                <a:cs typeface="B Nazanin" panose="00000400000000000000" pitchFamily="2" charset="-78"/>
              </a:rPr>
              <a:t> نوجوان</a:t>
            </a:r>
            <a:r>
              <a:rPr lang="ar-SA" sz="2400" b="1" dirty="0" smtClean="0">
                <a:solidFill>
                  <a:srgbClr val="C00000"/>
                </a:solidFill>
                <a:cs typeface="B Nazanin" panose="00000400000000000000" pitchFamily="2" charset="-78"/>
              </a:rPr>
              <a:t> انتظار داشته باشيم هميشه نمرات خوب بياورد يا براي بازي در تيم بسكتبال مدرسه انتخاب شود. نوجوان شما ممكن است در حوزهاي ديگر توانمند باشد. </a:t>
            </a:r>
            <a:endParaRPr lang="en-US" sz="2400" b="1" dirty="0" smtClean="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7. </a:t>
            </a:r>
            <a:r>
              <a:rPr lang="ar-SA" sz="2400" b="1" dirty="0" smtClean="0">
                <a:solidFill>
                  <a:srgbClr val="C00000"/>
                </a:solidFill>
                <a:cs typeface="B Nazanin" panose="00000400000000000000" pitchFamily="2" charset="-78"/>
              </a:rPr>
              <a:t>با </a:t>
            </a:r>
            <a:r>
              <a:rPr lang="fa-IR" sz="2400" b="1" dirty="0" smtClean="0">
                <a:solidFill>
                  <a:srgbClr val="C00000"/>
                </a:solidFill>
                <a:cs typeface="B Nazanin" panose="00000400000000000000" pitchFamily="2" charset="-78"/>
              </a:rPr>
              <a:t>نوجوانان </a:t>
            </a:r>
            <a:r>
              <a:rPr lang="ar-SA" sz="2400" b="1" dirty="0" smtClean="0">
                <a:solidFill>
                  <a:srgbClr val="C00000"/>
                </a:solidFill>
                <a:cs typeface="B Nazanin" panose="00000400000000000000" pitchFamily="2" charset="-78"/>
              </a:rPr>
              <a:t>خود در مورد كارهايي كه با مهارت انجام مي‌دهند صحبت كنيد و آنها را تشويق كنيد تا دربار</a:t>
            </a:r>
            <a:r>
              <a:rPr lang="fa-IR" sz="2400" b="1" dirty="0" smtClean="0">
                <a:solidFill>
                  <a:srgbClr val="C00000"/>
                </a:solidFill>
                <a:cs typeface="B Nazanin" panose="00000400000000000000" pitchFamily="2" charset="-78"/>
              </a:rPr>
              <a:t>ه</a:t>
            </a:r>
            <a:r>
              <a:rPr lang="ar-SA" sz="2400" b="1" dirty="0" smtClean="0">
                <a:solidFill>
                  <a:srgbClr val="C00000"/>
                </a:solidFill>
                <a:cs typeface="B Nazanin" panose="00000400000000000000" pitchFamily="2" charset="-78"/>
              </a:rPr>
              <a:t> خود و ديگران سخنان مثبت بگويند. </a:t>
            </a:r>
            <a:endParaRPr lang="en-US" sz="2400" b="1" dirty="0" smtClean="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8. </a:t>
            </a:r>
            <a:r>
              <a:rPr lang="ar-SA" sz="2400" b="1" dirty="0" smtClean="0">
                <a:solidFill>
                  <a:srgbClr val="C00000"/>
                </a:solidFill>
                <a:cs typeface="B Nazanin" panose="00000400000000000000" pitchFamily="2" charset="-78"/>
              </a:rPr>
              <a:t>درباره مسايل و برنامه‌هاي خانواده از </a:t>
            </a:r>
            <a:r>
              <a:rPr lang="fa-IR" sz="2400" b="1" dirty="0" smtClean="0">
                <a:solidFill>
                  <a:srgbClr val="C00000"/>
                </a:solidFill>
                <a:cs typeface="B Nazanin" panose="00000400000000000000" pitchFamily="2" charset="-78"/>
              </a:rPr>
              <a:t>فرزندان</a:t>
            </a:r>
            <a:r>
              <a:rPr lang="ar-SA" sz="2400" b="1" dirty="0" smtClean="0">
                <a:solidFill>
                  <a:srgbClr val="C00000"/>
                </a:solidFill>
                <a:cs typeface="B Nazanin" panose="00000400000000000000" pitchFamily="2" charset="-78"/>
              </a:rPr>
              <a:t> خود نظر و اطلاعات بخواهید و به نظر آنها توجه كنيد (مثلا درباره اسباب كشي قريب الوقوع يا گذراندن تعطيلات خانوادگي). </a:t>
            </a:r>
            <a:endParaRPr lang="en-US" sz="2400" b="1" dirty="0" smtClean="0">
              <a:solidFill>
                <a:srgbClr val="C00000"/>
              </a:solidFill>
              <a:cs typeface="B Nazanin" panose="00000400000000000000" pitchFamily="2" charset="-78"/>
            </a:endParaRPr>
          </a:p>
          <a:p>
            <a:pPr marL="457200" lvl="1" indent="0" algn="just" rtl="1">
              <a:buNone/>
            </a:pPr>
            <a:r>
              <a:rPr lang="fa-IR" sz="2400" b="1" dirty="0" smtClean="0">
                <a:solidFill>
                  <a:srgbClr val="C00000"/>
                </a:solidFill>
                <a:cs typeface="B Nazanin" panose="00000400000000000000" pitchFamily="2" charset="-78"/>
              </a:rPr>
              <a:t>9. </a:t>
            </a:r>
            <a:r>
              <a:rPr lang="ar-SA" sz="2400" b="1" dirty="0" smtClean="0">
                <a:solidFill>
                  <a:srgbClr val="C00000"/>
                </a:solidFill>
                <a:cs typeface="B Nazanin" panose="00000400000000000000" pitchFamily="2" charset="-78"/>
              </a:rPr>
              <a:t>از مقايسه اعضاي خانواده با يكديگر يا مقايسه </a:t>
            </a:r>
            <a:r>
              <a:rPr lang="fa-IR" sz="2400" b="1" dirty="0" smtClean="0">
                <a:solidFill>
                  <a:srgbClr val="C00000"/>
                </a:solidFill>
                <a:cs typeface="B Nazanin" panose="00000400000000000000" pitchFamily="2" charset="-78"/>
              </a:rPr>
              <a:t>فرزندان</a:t>
            </a:r>
            <a:r>
              <a:rPr lang="ar-SA" sz="2400" b="1" dirty="0" smtClean="0">
                <a:solidFill>
                  <a:srgbClr val="C00000"/>
                </a:solidFill>
                <a:cs typeface="B Nazanin" panose="00000400000000000000" pitchFamily="2" charset="-78"/>
              </a:rPr>
              <a:t> خود با </a:t>
            </a:r>
            <a:r>
              <a:rPr lang="fa-IR" sz="2400" b="1" dirty="0" smtClean="0">
                <a:solidFill>
                  <a:srgbClr val="C00000"/>
                </a:solidFill>
                <a:cs typeface="B Nazanin" panose="00000400000000000000" pitchFamily="2" charset="-78"/>
              </a:rPr>
              <a:t>فرزندان</a:t>
            </a:r>
            <a:r>
              <a:rPr lang="ar-SA" sz="2400" b="1" dirty="0" smtClean="0">
                <a:solidFill>
                  <a:srgbClr val="C00000"/>
                </a:solidFill>
                <a:cs typeface="B Nazanin" panose="00000400000000000000" pitchFamily="2" charset="-78"/>
              </a:rPr>
              <a:t> ديگر در خارج از خانواده خودداري كنيد. </a:t>
            </a:r>
            <a:endParaRPr lang="en-US" sz="2400" b="1" dirty="0" smtClean="0">
              <a:solidFill>
                <a:srgbClr val="C00000"/>
              </a:solidFill>
              <a:cs typeface="B Nazanin" panose="00000400000000000000" pitchFamily="2" charset="-78"/>
            </a:endParaRPr>
          </a:p>
          <a:p>
            <a:pPr algn="just" rtl="1"/>
            <a:endParaRPr lang="en-US" sz="24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258814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solidFill>
                  <a:srgbClr val="FFFF00"/>
                </a:solidFill>
                <a:cs typeface="B Nazanin" panose="00000400000000000000" pitchFamily="2" charset="-78"/>
              </a:rPr>
              <a:t>تفكر </a:t>
            </a:r>
            <a:r>
              <a:rPr lang="ar-SA" dirty="0" smtClean="0">
                <a:solidFill>
                  <a:srgbClr val="FFFF00"/>
                </a:solidFill>
                <a:cs typeface="B Nazanin" panose="00000400000000000000" pitchFamily="2" charset="-78"/>
              </a:rPr>
              <a:t>نقاد </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a:xfrm>
            <a:off x="152400" y="1600200"/>
            <a:ext cx="8686800" cy="4525963"/>
          </a:xfrm>
        </p:spPr>
        <p:txBody>
          <a:bodyPr/>
          <a:lstStyle/>
          <a:p>
            <a:pPr marL="0" lvl="0" indent="0" algn="just" rtl="1">
              <a:buNone/>
            </a:pPr>
            <a:r>
              <a:rPr lang="fa-IR" sz="2400" dirty="0" smtClean="0">
                <a:solidFill>
                  <a:srgbClr val="C00000"/>
                </a:solidFill>
                <a:cs typeface="B Nazanin" panose="00000400000000000000" pitchFamily="2" charset="-78"/>
              </a:rPr>
              <a:t>قبل</a:t>
            </a:r>
            <a:r>
              <a:rPr lang="ar-SA" sz="2400" b="1" dirty="0" smtClean="0">
                <a:solidFill>
                  <a:srgbClr val="C00000"/>
                </a:solidFill>
                <a:cs typeface="B Nazanin" panose="00000400000000000000" pitchFamily="2" charset="-78"/>
              </a:rPr>
              <a:t> </a:t>
            </a:r>
            <a:r>
              <a:rPr lang="ar-SA" sz="2400" b="1" dirty="0" smtClean="0">
                <a:solidFill>
                  <a:srgbClr val="C00000"/>
                </a:solidFill>
                <a:cs typeface="B Nazanin" panose="00000400000000000000" pitchFamily="2" charset="-78"/>
              </a:rPr>
              <a:t>از تصميم‌گيري</a:t>
            </a:r>
            <a:r>
              <a:rPr lang="fa-IR" sz="2400" b="1" dirty="0" smtClean="0">
                <a:solidFill>
                  <a:srgbClr val="C00000"/>
                </a:solidFill>
                <a:cs typeface="B Nazanin" panose="00000400000000000000" pitchFamily="2" charset="-78"/>
              </a:rPr>
              <a:t>‌</a:t>
            </a:r>
            <a:r>
              <a:rPr lang="ar-SA" sz="2400" b="1" dirty="0" smtClean="0">
                <a:solidFill>
                  <a:srgbClr val="C00000"/>
                </a:solidFill>
                <a:cs typeface="B Nazanin" panose="00000400000000000000" pitchFamily="2" charset="-78"/>
              </a:rPr>
              <a:t>هاي مسئولانه، برخورداري از مهارت تفكر نقاد ضروري است. اين مهارت شامل توانايي تحليل و ارزيابي ايده‌ها بجاي قبول آنها به عنوان واقعيات است. نوجواني كه از مهارت تفكر انتقادي خوبي بهره‌مند است، براي مقاومت و مخالفت با دعوت ديگران براي مصرف مواد آمادگي بهتري دارد.</a:t>
            </a:r>
            <a:r>
              <a:rPr lang="fa-IR" sz="2400" b="1" dirty="0" smtClean="0">
                <a:solidFill>
                  <a:srgbClr val="C00000"/>
                </a:solidFill>
                <a:cs typeface="B Nazanin" panose="00000400000000000000" pitchFamily="2" charset="-78"/>
              </a:rPr>
              <a:t> </a:t>
            </a:r>
            <a:r>
              <a:rPr lang="ar-SA" sz="2400" b="1" dirty="0" smtClean="0">
                <a:solidFill>
                  <a:srgbClr val="C00000"/>
                </a:solidFill>
                <a:cs typeface="B Nazanin" panose="00000400000000000000" pitchFamily="2" charset="-78"/>
              </a:rPr>
              <a:t>مهارت تفكر انتقادي شامل موارد زير مي‌شود: </a:t>
            </a:r>
            <a:endParaRPr lang="fa-IR" sz="2400" b="1" dirty="0" smtClean="0">
              <a:solidFill>
                <a:srgbClr val="C00000"/>
              </a:solidFill>
              <a:cs typeface="B Nazanin" panose="00000400000000000000" pitchFamily="2" charset="-78"/>
            </a:endParaRPr>
          </a:p>
          <a:p>
            <a:pPr marL="0" lvl="0" indent="0" algn="just" rtl="1">
              <a:buNone/>
            </a:pPr>
            <a:endParaRPr lang="en-US" sz="2400" b="1" dirty="0" smtClean="0">
              <a:solidFill>
                <a:srgbClr val="C00000"/>
              </a:solidFill>
              <a:cs typeface="B Nazanin" panose="00000400000000000000" pitchFamily="2" charset="-78"/>
            </a:endParaRPr>
          </a:p>
          <a:p>
            <a:pPr lvl="0" algn="just" rtl="1">
              <a:buFont typeface="Wingdings" panose="05000000000000000000" pitchFamily="2" charset="2"/>
              <a:buChar char="ü"/>
            </a:pPr>
            <a:r>
              <a:rPr lang="ar-SA" sz="2400" b="1" dirty="0" smtClean="0">
                <a:solidFill>
                  <a:srgbClr val="C00000"/>
                </a:solidFill>
                <a:cs typeface="B Nazanin" panose="00000400000000000000" pitchFamily="2" charset="-78"/>
              </a:rPr>
              <a:t>جستجوي شواهد و دلايل، براي مثال، پرسيدن سوالاتي از قيبل: آیا اين واقعا درست است؟ يا از كجا اين را مي‌داني؟ </a:t>
            </a:r>
            <a:endParaRPr lang="en-US" sz="2400" b="1" dirty="0" smtClean="0">
              <a:solidFill>
                <a:srgbClr val="C00000"/>
              </a:solidFill>
              <a:cs typeface="B Nazanin" panose="00000400000000000000" pitchFamily="2" charset="-78"/>
            </a:endParaRPr>
          </a:p>
          <a:p>
            <a:pPr lvl="0" algn="just" rtl="1">
              <a:buFont typeface="Wingdings" panose="05000000000000000000" pitchFamily="2" charset="2"/>
              <a:buChar char="ü"/>
            </a:pPr>
            <a:r>
              <a:rPr lang="ar-SA" sz="2400" b="1" dirty="0" smtClean="0">
                <a:solidFill>
                  <a:srgbClr val="C00000"/>
                </a:solidFill>
                <a:cs typeface="B Nazanin" panose="00000400000000000000" pitchFamily="2" charset="-78"/>
              </a:rPr>
              <a:t>بررسي و ملاحظه نظر و ديدگاه‌هاي ديگر، براي مثال گروه</a:t>
            </a:r>
            <a:r>
              <a:rPr lang="fa-IR" sz="2400" b="1" dirty="0" smtClean="0">
                <a:solidFill>
                  <a:srgbClr val="C00000"/>
                </a:solidFill>
                <a:cs typeface="B Nazanin" panose="00000400000000000000" pitchFamily="2" charset="-78"/>
              </a:rPr>
              <a:t>‌</a:t>
            </a:r>
            <a:r>
              <a:rPr lang="ar-SA" sz="2400" b="1" dirty="0" smtClean="0">
                <a:solidFill>
                  <a:srgbClr val="C00000"/>
                </a:solidFill>
                <a:cs typeface="B Nazanin" panose="00000400000000000000" pitchFamily="2" charset="-78"/>
              </a:rPr>
              <a:t>ها و افراد ديگر در اينباره چه فكر می‌كنند و چرا؟ </a:t>
            </a:r>
            <a:endParaRPr lang="en-US" sz="2400" b="1" dirty="0" smtClean="0">
              <a:solidFill>
                <a:srgbClr val="C00000"/>
              </a:solidFill>
              <a:cs typeface="B Nazanin" panose="00000400000000000000" pitchFamily="2" charset="-78"/>
            </a:endParaRPr>
          </a:p>
          <a:p>
            <a:pPr lvl="0" algn="just" rtl="1">
              <a:buFont typeface="Wingdings" panose="05000000000000000000" pitchFamily="2" charset="2"/>
              <a:buChar char="ü"/>
            </a:pPr>
            <a:r>
              <a:rPr lang="ar-SA" sz="2400" b="1" dirty="0" smtClean="0">
                <a:solidFill>
                  <a:srgbClr val="C00000"/>
                </a:solidFill>
                <a:cs typeface="B Nazanin" panose="00000400000000000000" pitchFamily="2" charset="-78"/>
              </a:rPr>
              <a:t>توجه به معاني ضمني و عواقب امور، براي مثال، اين پرسش كه اگر اين ماده را مصرف كنم چه اتفاقي ممكن است بيفتد؟ </a:t>
            </a:r>
            <a:endParaRPr lang="en-US" sz="2400" b="1" dirty="0" smtClean="0">
              <a:solidFill>
                <a:srgbClr val="C00000"/>
              </a:solidFill>
              <a:cs typeface="B Nazanin" panose="00000400000000000000" pitchFamily="2" charset="-78"/>
            </a:endParaRPr>
          </a:p>
          <a:p>
            <a:pPr algn="just"/>
            <a:endParaRPr lang="en-US" sz="2400" dirty="0" smtClean="0">
              <a:solidFill>
                <a:srgbClr val="C00000"/>
              </a:solidFill>
              <a:cs typeface="B Nazanin" panose="00000400000000000000" pitchFamily="2" charset="-78"/>
            </a:endParaRPr>
          </a:p>
          <a:p>
            <a:pPr algn="just" rtl="1"/>
            <a:endParaRPr lang="en-US" sz="24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255600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solidFill>
                  <a:srgbClr val="FFFF00"/>
                </a:solidFill>
                <a:cs typeface="B Nazanin" panose="00000400000000000000" pitchFamily="2" charset="-78"/>
              </a:rPr>
              <a:t>استقلال</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r>
              <a:rPr lang="ar-SA" sz="2400" b="1" dirty="0" smtClean="0">
                <a:solidFill>
                  <a:srgbClr val="C00000"/>
                </a:solidFill>
                <a:cs typeface="B Nazanin" panose="00000400000000000000" pitchFamily="2" charset="-78"/>
              </a:rPr>
              <a:t>استقلال به صورت طبيعي در جريان تحول نوجوان رخ می‌دهد و تقريبا همه ما كم و بيش با اين پديده در ميان نوجوانان آشنا هستيم. هر چند تمايل زياد و غريزي ما براي محافظت از فرزندانمان باعث می‌شود نسبت به آنها توجه و حمايت زيادی داشته باشیم؛ اما بايد به خاطر داشته باشيم كه استقلال براي تصميم‌گيري‌هاي سالم ضرورت دارد. براي برخي نوجوانان ناتواني در نه گفتن، دليل پذيرش مصرف مواد تحت تاثير گروه دوستان نيست؛ بلكه دليل اصلي آنها ضعف استقلال و ميل به همرنگ شدن با ديگران است. </a:t>
            </a:r>
            <a:endParaRPr lang="fa-IR" sz="2400" b="1" dirty="0">
              <a:solidFill>
                <a:srgbClr val="C00000"/>
              </a:solidFill>
              <a:cs typeface="B Nazanin" panose="00000400000000000000" pitchFamily="2" charset="-78"/>
            </a:endParaRPr>
          </a:p>
          <a:p>
            <a:pPr marL="0" indent="0" algn="just" rtl="1">
              <a:buNone/>
            </a:pPr>
            <a:r>
              <a:rPr lang="ar-SA" sz="2400" b="1" dirty="0" smtClean="0">
                <a:solidFill>
                  <a:srgbClr val="C00000"/>
                </a:solidFill>
                <a:cs typeface="B Nazanin" panose="00000400000000000000" pitchFamily="2" charset="-78"/>
              </a:rPr>
              <a:t>يكي از ضرب المثل هاي نادرست و آسيب زا در فرهنگ ما اين جمله است: خواهي نشوي رسوا همرنگ جماعت شو. </a:t>
            </a:r>
            <a:endParaRPr lang="en-US" sz="2400" b="1" dirty="0" smtClean="0">
              <a:solidFill>
                <a:srgbClr val="C00000"/>
              </a:solidFill>
              <a:cs typeface="B Nazanin" panose="00000400000000000000" pitchFamily="2" charset="-78"/>
            </a:endParaRPr>
          </a:p>
          <a:p>
            <a:pPr algn="just" rtl="1"/>
            <a:r>
              <a:rPr lang="ar-SA" sz="2400" b="1" dirty="0" smtClean="0">
                <a:solidFill>
                  <a:srgbClr val="C00000"/>
                </a:solidFill>
                <a:cs typeface="B Nazanin" panose="00000400000000000000" pitchFamily="2" charset="-78"/>
              </a:rPr>
              <a:t>وظيفه والدين اين است كه روش تصميم‌گيري و تكيه كردن بر ارزش‌هاي شخصي هنگام مواجهه با فشار همسالان را به </a:t>
            </a:r>
            <a:r>
              <a:rPr lang="fa-IR" sz="2400" b="1" dirty="0" smtClean="0">
                <a:solidFill>
                  <a:srgbClr val="C00000"/>
                </a:solidFill>
                <a:cs typeface="B Nazanin" panose="00000400000000000000" pitchFamily="2" charset="-78"/>
              </a:rPr>
              <a:t>فرزندان</a:t>
            </a:r>
            <a:r>
              <a:rPr lang="ar-SA" sz="2400" b="1" dirty="0" smtClean="0">
                <a:solidFill>
                  <a:srgbClr val="C00000"/>
                </a:solidFill>
                <a:cs typeface="B Nazanin" panose="00000400000000000000" pitchFamily="2" charset="-78"/>
              </a:rPr>
              <a:t> خود ياد دهند. </a:t>
            </a:r>
            <a:endParaRPr lang="en-US" sz="2400" b="1" dirty="0" smtClean="0">
              <a:solidFill>
                <a:srgbClr val="C00000"/>
              </a:solidFill>
              <a:cs typeface="B Nazanin" panose="00000400000000000000" pitchFamily="2" charset="-78"/>
            </a:endParaRPr>
          </a:p>
          <a:p>
            <a:pPr algn="just"/>
            <a:endParaRPr lang="en-US" sz="2400" dirty="0" smtClean="0">
              <a:solidFill>
                <a:srgbClr val="C00000"/>
              </a:solidFill>
              <a:cs typeface="B Nazanin" panose="00000400000000000000" pitchFamily="2" charset="-78"/>
            </a:endParaRPr>
          </a:p>
          <a:p>
            <a:pPr algn="just" rtl="1"/>
            <a:endParaRPr lang="en-US" sz="24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25836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solidFill>
                  <a:srgbClr val="FFFF00"/>
                </a:solidFill>
                <a:cs typeface="B Nazanin" panose="00000400000000000000" pitchFamily="2" charset="-78"/>
              </a:rPr>
              <a:t>نقش </a:t>
            </a:r>
            <a:r>
              <a:rPr lang="ar-SA" dirty="0" smtClean="0">
                <a:solidFill>
                  <a:srgbClr val="FFFF00"/>
                </a:solidFill>
                <a:cs typeface="B Nazanin" panose="00000400000000000000" pitchFamily="2" charset="-78"/>
              </a:rPr>
              <a:t>دوستان</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algn="just" rtl="1">
              <a:buFont typeface="Symbol" panose="05050102010706020507" pitchFamily="18" charset="2"/>
              <a:buChar char="*"/>
            </a:pPr>
            <a:r>
              <a:rPr lang="ar-SA" sz="2800" dirty="0" smtClean="0">
                <a:solidFill>
                  <a:srgbClr val="C00000"/>
                </a:solidFill>
                <a:cs typeface="B Nazanin" panose="00000400000000000000" pitchFamily="2" charset="-78"/>
              </a:rPr>
              <a:t>همچون هر پديده ديگری، دوستان در زندگي ما می‌توانند نقش مثبت يا منفي داشته باشند. ارتباط بيشتر و عميق‌تر با همسالان يكي از ويژگي‌هاي نوجواني و وجه تمايز اين دوره از دوره كودكي است. </a:t>
            </a:r>
            <a:endParaRPr lang="fa-IR" sz="2800" dirty="0">
              <a:solidFill>
                <a:srgbClr val="C00000"/>
              </a:solidFill>
              <a:cs typeface="B Nazanin" panose="00000400000000000000" pitchFamily="2" charset="-78"/>
            </a:endParaRPr>
          </a:p>
          <a:p>
            <a:pPr algn="just" rtl="1">
              <a:buFont typeface="Symbol" panose="05050102010706020507" pitchFamily="18" charset="2"/>
              <a:buChar char="*"/>
            </a:pPr>
            <a:endParaRPr lang="fa-IR" sz="2800" dirty="0" smtClean="0">
              <a:solidFill>
                <a:srgbClr val="C00000"/>
              </a:solidFill>
              <a:cs typeface="B Nazanin" panose="00000400000000000000" pitchFamily="2" charset="-78"/>
            </a:endParaRPr>
          </a:p>
          <a:p>
            <a:pPr algn="just" rtl="1">
              <a:buFont typeface="Symbol" panose="05050102010706020507" pitchFamily="18" charset="2"/>
              <a:buChar char="*"/>
            </a:pPr>
            <a:r>
              <a:rPr lang="ar-SA" sz="2800" dirty="0" smtClean="0">
                <a:solidFill>
                  <a:srgbClr val="C00000"/>
                </a:solidFill>
                <a:cs typeface="B Nazanin" panose="00000400000000000000" pitchFamily="2" charset="-78"/>
              </a:rPr>
              <a:t>به عنوان پدر و مادر هيچگاه نبايد فرزندمان را از دوستي با نوجوانان ديگر برحذر داريم، چنين خواسته‌ای بر خلاف قواعد منطقي رشد نوجواني است و آنان براي رشد مهارت‌هاي اجتماعي و بين فردي خود به رابطه با دوستان نياز دارند. گاهي پدر و مادرها سعي مي‌كنند جاي دوستان را براي نوجوان پر كنند كه اين اختلاط نقش‌ها براي نوجوان مناسب نيست. </a:t>
            </a:r>
            <a:endParaRPr lang="en-US" sz="2800" dirty="0" smtClean="0">
              <a:solidFill>
                <a:srgbClr val="C00000"/>
              </a:solidFill>
              <a:cs typeface="B Nazanin" panose="00000400000000000000" pitchFamily="2" charset="-78"/>
            </a:endParaRPr>
          </a:p>
          <a:p>
            <a:pPr algn="just"/>
            <a:endParaRPr lang="en-US" sz="2800"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63192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buFont typeface="Symbol" panose="05050102010706020507" pitchFamily="18" charset="2"/>
              <a:buChar char="*"/>
            </a:pPr>
            <a:r>
              <a:rPr lang="ar-SA" sz="2800" dirty="0" smtClean="0">
                <a:solidFill>
                  <a:srgbClr val="C00000"/>
                </a:solidFill>
                <a:cs typeface="B Nazanin" panose="00000400000000000000" pitchFamily="2" charset="-78"/>
              </a:rPr>
              <a:t>بايد بدانيم حتي در اين دوره هم پدر و مادر جايگاه مهمي در ذهن و زندگي نوجوان دارند. چنان که در بخش‌هاي پيشين گفتيم پدر و مادر رابطه خوبي با نوجوان داشته باشند، اين رابطه نقش دوستان را تعديل خواهد كرد. </a:t>
            </a:r>
            <a:endParaRPr lang="fa-IR" sz="2800" dirty="0" smtClean="0">
              <a:solidFill>
                <a:srgbClr val="C00000"/>
              </a:solidFill>
              <a:cs typeface="B Nazanin" panose="00000400000000000000" pitchFamily="2" charset="-78"/>
            </a:endParaRPr>
          </a:p>
          <a:p>
            <a:pPr marL="0" indent="0" algn="just" rtl="1">
              <a:buNone/>
            </a:pPr>
            <a:endParaRPr lang="fa-IR" sz="2800" dirty="0">
              <a:solidFill>
                <a:srgbClr val="C00000"/>
              </a:solidFill>
              <a:cs typeface="B Nazanin" panose="00000400000000000000" pitchFamily="2" charset="-78"/>
            </a:endParaRPr>
          </a:p>
          <a:p>
            <a:pPr algn="just" rtl="1">
              <a:buFont typeface="Symbol" panose="05050102010706020507" pitchFamily="18" charset="2"/>
              <a:buChar char="*"/>
            </a:pPr>
            <a:r>
              <a:rPr lang="ar-SA" sz="2800" dirty="0" smtClean="0">
                <a:solidFill>
                  <a:srgbClr val="C00000"/>
                </a:solidFill>
                <a:cs typeface="B Nazanin" panose="00000400000000000000" pitchFamily="2" charset="-78"/>
              </a:rPr>
              <a:t>گرچه به نظر </a:t>
            </a:r>
            <a:r>
              <a:rPr lang="fa-IR" sz="2800" dirty="0" smtClean="0">
                <a:solidFill>
                  <a:srgbClr val="C00000"/>
                </a:solidFill>
                <a:cs typeface="B Nazanin" panose="00000400000000000000" pitchFamily="2" charset="-78"/>
              </a:rPr>
              <a:t>می رسد </a:t>
            </a:r>
            <a:r>
              <a:rPr lang="ar-SA" sz="2800" dirty="0" smtClean="0">
                <a:solidFill>
                  <a:srgbClr val="C00000"/>
                </a:solidFill>
                <a:cs typeface="B Nazanin" panose="00000400000000000000" pitchFamily="2" charset="-78"/>
              </a:rPr>
              <a:t>نوجوانان هنگامی که از سنین کودکی وارد نوجوانی می‌شوند از دوستان و همسالانشان بيشتر ياد مي‌گيرند تا خانواده؛ اما يافته</a:t>
            </a:r>
            <a:r>
              <a:rPr lang="fa-IR" sz="2800" dirty="0" smtClean="0">
                <a:solidFill>
                  <a:srgbClr val="C00000"/>
                </a:solidFill>
                <a:cs typeface="B Nazanin" panose="00000400000000000000" pitchFamily="2" charset="-78"/>
              </a:rPr>
              <a:t>‌</a:t>
            </a:r>
            <a:r>
              <a:rPr lang="ar-SA" sz="2800" dirty="0" smtClean="0">
                <a:solidFill>
                  <a:srgbClr val="C00000"/>
                </a:solidFill>
                <a:cs typeface="B Nazanin" panose="00000400000000000000" pitchFamily="2" charset="-78"/>
              </a:rPr>
              <a:t>هاي پژوهشي نشان مي‌دهد همان نوجوانان ترجيح مي‌دهند راجع به موضوعات مهم از والدينشان نظر بخواهند تا دوستان. </a:t>
            </a:r>
            <a:endParaRPr lang="en-US" sz="2800" dirty="0" smtClean="0">
              <a:solidFill>
                <a:srgbClr val="C00000"/>
              </a:solidFill>
              <a:cs typeface="B Nazanin" panose="00000400000000000000" pitchFamily="2" charset="-78"/>
            </a:endParaRPr>
          </a:p>
          <a:p>
            <a:pPr algn="just"/>
            <a:endParaRPr lang="en-US" sz="2800"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206243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981200"/>
            <a:ext cx="8686800" cy="4419600"/>
          </a:xfrm>
        </p:spPr>
        <p:txBody>
          <a:bodyPr/>
          <a:lstStyle/>
          <a:p>
            <a:pPr marL="0" indent="0" algn="just" rtl="1">
              <a:buNone/>
            </a:pPr>
            <a:r>
              <a:rPr lang="fa-IR" sz="2400" b="1" dirty="0" smtClean="0">
                <a:solidFill>
                  <a:srgbClr val="C00000"/>
                </a:solidFill>
                <a:cs typeface="B Nazanin" panose="00000400000000000000" pitchFamily="2" charset="-78"/>
              </a:rPr>
              <a:t>نوجوان </a:t>
            </a:r>
            <a:r>
              <a:rPr lang="ar-SA" sz="2400" b="1" dirty="0" smtClean="0">
                <a:solidFill>
                  <a:srgbClr val="C00000"/>
                </a:solidFill>
                <a:cs typeface="B Nazanin" panose="00000400000000000000" pitchFamily="2" charset="-78"/>
              </a:rPr>
              <a:t>بايد ياد بگيرد در حالي كه ارزش‌ها و هويت خود را حفظ مي‌كند خود را براي كار گروهي نيز هماهنگ سازد. وقتي با كمک به فرزند خود، اعتماد به نفس و امنيت او را افزايش مي‌دهيد، او را براي غلبه بر فشارهاي ناشي از گروه تجهيز مي‌كنيد. در اين صورت آنها قدرت اين را خواهند داشت كه در برابر چيزهاي ناراحت كننده يا </a:t>
            </a:r>
            <a:r>
              <a:rPr lang="fa-IR" sz="2400" b="1" dirty="0" smtClean="0">
                <a:solidFill>
                  <a:srgbClr val="C00000"/>
                </a:solidFill>
                <a:cs typeface="B Nazanin" panose="00000400000000000000" pitchFamily="2" charset="-78"/>
              </a:rPr>
              <a:t>مسایلی</a:t>
            </a:r>
            <a:r>
              <a:rPr lang="ar-SA" sz="2400" b="1" dirty="0" smtClean="0">
                <a:solidFill>
                  <a:srgbClr val="C00000"/>
                </a:solidFill>
                <a:cs typeface="B Nazanin" panose="00000400000000000000" pitchFamily="2" charset="-78"/>
              </a:rPr>
              <a:t> كه فكر مي‌كنند درست نيست، «نه» بگويند. ما معتقديم كه والدين می‌توانند با رعايت چند نكته ساده اين فشار را تا حد زيادي تقليل دهند. به نكات زير دقت كنيد: </a:t>
            </a:r>
            <a:endParaRPr lang="fa-IR" sz="2400" b="1" dirty="0" smtClean="0">
              <a:solidFill>
                <a:srgbClr val="C00000"/>
              </a:solidFill>
              <a:cs typeface="B Nazanin" panose="00000400000000000000" pitchFamily="2" charset="-78"/>
            </a:endParaRPr>
          </a:p>
          <a:p>
            <a:pPr lvl="0" algn="just" rtl="1"/>
            <a:r>
              <a:rPr lang="ar-SA" sz="2000" b="1" dirty="0" smtClean="0">
                <a:solidFill>
                  <a:srgbClr val="C00000"/>
                </a:solidFill>
                <a:cs typeface="B Nazanin" panose="00000400000000000000" pitchFamily="2" charset="-78"/>
              </a:rPr>
              <a:t>سعي </a:t>
            </a:r>
            <a:r>
              <a:rPr lang="ar-SA" sz="2000" b="1" dirty="0" smtClean="0">
                <a:solidFill>
                  <a:srgbClr val="C00000"/>
                </a:solidFill>
                <a:cs typeface="B Nazanin" panose="00000400000000000000" pitchFamily="2" charset="-78"/>
              </a:rPr>
              <a:t>كنيد دوستان فرزند خود را بشناسيد و در صورت امكان، با پدر و مادر آنها آشنا شويد.  </a:t>
            </a:r>
            <a:endParaRPr lang="en-US" sz="2000" b="1" dirty="0" smtClean="0">
              <a:solidFill>
                <a:srgbClr val="C00000"/>
              </a:solidFill>
              <a:cs typeface="B Nazanin" panose="00000400000000000000" pitchFamily="2" charset="-78"/>
            </a:endParaRPr>
          </a:p>
          <a:p>
            <a:pPr lvl="0" algn="just" rtl="1"/>
            <a:r>
              <a:rPr lang="ar-SA" sz="2000" b="1" dirty="0" smtClean="0">
                <a:solidFill>
                  <a:srgbClr val="C00000"/>
                </a:solidFill>
                <a:cs typeface="B Nazanin" panose="00000400000000000000" pitchFamily="2" charset="-78"/>
              </a:rPr>
              <a:t>درباره رهبر يا پيرو بودن صحبت كنيد. </a:t>
            </a:r>
            <a:endParaRPr lang="en-US" sz="2000" b="1" dirty="0" smtClean="0">
              <a:solidFill>
                <a:srgbClr val="C00000"/>
              </a:solidFill>
              <a:cs typeface="B Nazanin" panose="00000400000000000000" pitchFamily="2" charset="-78"/>
            </a:endParaRPr>
          </a:p>
          <a:p>
            <a:pPr lvl="0" algn="just" rtl="1"/>
            <a:r>
              <a:rPr lang="ar-SA" sz="2000" b="1" dirty="0" smtClean="0">
                <a:solidFill>
                  <a:srgbClr val="C00000"/>
                </a:solidFill>
                <a:cs typeface="B Nazanin" panose="00000400000000000000" pitchFamily="2" charset="-78"/>
              </a:rPr>
              <a:t>به حرف‌هاي </a:t>
            </a:r>
            <a:r>
              <a:rPr lang="fa-IR" sz="2000" b="1" dirty="0" smtClean="0">
                <a:solidFill>
                  <a:srgbClr val="C00000"/>
                </a:solidFill>
                <a:cs typeface="B Nazanin" panose="00000400000000000000" pitchFamily="2" charset="-78"/>
              </a:rPr>
              <a:t>فرزند</a:t>
            </a:r>
            <a:r>
              <a:rPr lang="ar-SA" sz="2000" b="1" dirty="0" smtClean="0">
                <a:solidFill>
                  <a:srgbClr val="C00000"/>
                </a:solidFill>
                <a:cs typeface="B Nazanin" panose="00000400000000000000" pitchFamily="2" charset="-78"/>
              </a:rPr>
              <a:t> خود گوش كنيد و به آنها بگوييد كه مشكلات كنار آمدن با فشار همسالان را مي‌فهميد</a:t>
            </a:r>
            <a:r>
              <a:rPr lang="fa-IR" sz="2000" b="1" dirty="0" smtClean="0">
                <a:solidFill>
                  <a:srgbClr val="C00000"/>
                </a:solidFill>
                <a:cs typeface="B Nazanin" panose="00000400000000000000" pitchFamily="2" charset="-78"/>
              </a:rPr>
              <a:t>.</a:t>
            </a:r>
          </a:p>
          <a:p>
            <a:pPr lvl="0" algn="just" rtl="1"/>
            <a:r>
              <a:rPr lang="ar-SA" sz="2000" b="1" dirty="0" smtClean="0">
                <a:solidFill>
                  <a:srgbClr val="C00000"/>
                </a:solidFill>
                <a:cs typeface="B Nazanin" panose="00000400000000000000" pitchFamily="2" charset="-78"/>
              </a:rPr>
              <a:t>اگر صادقانه و بدون قضاوت به حرف‌هاي آنها گوش كنيد اين احتمال را كه درباره رابطه با دوستانشان با شما صحبت كنند را افزايش خواهيد داد.</a:t>
            </a:r>
            <a:endParaRPr lang="en-US" sz="2000" b="1" dirty="0" smtClean="0">
              <a:solidFill>
                <a:srgbClr val="C00000"/>
              </a:solidFill>
              <a:cs typeface="B Nazanin" panose="00000400000000000000" pitchFamily="2" charset="-78"/>
            </a:endParaRPr>
          </a:p>
          <a:p>
            <a:pPr algn="just" rtl="1"/>
            <a:endParaRPr lang="en-US" sz="20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471510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ar-SA" sz="2800" dirty="0" smtClean="0">
                <a:solidFill>
                  <a:srgbClr val="C00000"/>
                </a:solidFill>
                <a:cs typeface="B Nazanin" panose="00000400000000000000" pitchFamily="2" charset="-78"/>
              </a:rPr>
              <a:t>همسالان مي‌توانند عالي باشند. وقتي درباره فشار همسالان بحث مي‌كنيم، معمولا تاثيرات بد آنها را در نظر مي‌گيريم. اما بيشتر اوقات همسالان ديگر تأثيرات سالم و حمايت كننده بر فرزند شما دارند. اگر دوستان در مدرسه، ورزش يا موسيقي عملكرد خوبي داشته باشند، مي‌توانند نوجوان شما را به پشتكار و سخت كوشي ترغيب كنند. بنابراين اگر اطرافيان نوجوان، همسالان سالمي باشند می‌توانید از اين تأثير مثبت در زندگي نوجوان خود بهره ببريد.</a:t>
            </a:r>
            <a:endParaRPr lang="fa-IR" sz="2800" dirty="0" smtClean="0">
              <a:solidFill>
                <a:srgbClr val="C00000"/>
              </a:solidFill>
              <a:cs typeface="B Nazanin" panose="00000400000000000000" pitchFamily="2" charset="-78"/>
            </a:endParaRPr>
          </a:p>
          <a:p>
            <a:pPr marL="0" indent="0" algn="just" rtl="1">
              <a:buNone/>
            </a:pPr>
            <a:r>
              <a:rPr lang="ar-SA" sz="2800" dirty="0" smtClean="0">
                <a:solidFill>
                  <a:srgbClr val="C00000"/>
                </a:solidFill>
                <a:cs typeface="B Nazanin" panose="00000400000000000000" pitchFamily="2" charset="-78"/>
              </a:rPr>
              <a:t> </a:t>
            </a:r>
            <a:endParaRPr lang="en-US" sz="2800" dirty="0" smtClean="0">
              <a:solidFill>
                <a:srgbClr val="C00000"/>
              </a:solidFill>
              <a:cs typeface="B Nazanin" panose="00000400000000000000" pitchFamily="2" charset="-78"/>
            </a:endParaRPr>
          </a:p>
          <a:p>
            <a:pPr algn="just" rtl="1"/>
            <a:r>
              <a:rPr lang="ar-SA" sz="2800" dirty="0" smtClean="0">
                <a:solidFill>
                  <a:srgbClr val="C00000"/>
                </a:solidFill>
                <a:cs typeface="B Nazanin" panose="00000400000000000000" pitchFamily="2" charset="-78"/>
              </a:rPr>
              <a:t>لازم است والدین در</a:t>
            </a:r>
            <a:r>
              <a:rPr lang="fa-IR" sz="2800" dirty="0" smtClean="0">
                <a:solidFill>
                  <a:srgbClr val="C00000"/>
                </a:solidFill>
                <a:cs typeface="B Nazanin" panose="00000400000000000000" pitchFamily="2" charset="-78"/>
              </a:rPr>
              <a:t> مورد </a:t>
            </a:r>
            <a:r>
              <a:rPr lang="ar-SA" sz="2800" dirty="0" smtClean="0">
                <a:solidFill>
                  <a:srgbClr val="C00000"/>
                </a:solidFill>
                <a:cs typeface="B Nazanin" panose="00000400000000000000" pitchFamily="2" charset="-78"/>
              </a:rPr>
              <a:t>نقش و خطر همسالان در زندگی نوجوان خود به تفاهم برسند تا</a:t>
            </a:r>
            <a:r>
              <a:rPr lang="fa-IR" sz="2800" dirty="0" smtClean="0">
                <a:solidFill>
                  <a:srgbClr val="C00000"/>
                </a:solidFill>
                <a:cs typeface="B Nazanin" panose="00000400000000000000" pitchFamily="2" charset="-78"/>
              </a:rPr>
              <a:t> بتوانند اقدامات مؤثری در زمینه</a:t>
            </a:r>
            <a:r>
              <a:rPr lang="ar-SA" sz="2800" dirty="0" smtClean="0">
                <a:solidFill>
                  <a:srgbClr val="C00000"/>
                </a:solidFill>
                <a:cs typeface="B Nazanin" panose="00000400000000000000" pitchFamily="2" charset="-78"/>
              </a:rPr>
              <a:t> فرزند</a:t>
            </a:r>
            <a:r>
              <a:rPr lang="fa-IR" sz="2800" dirty="0" smtClean="0">
                <a:solidFill>
                  <a:srgbClr val="C00000"/>
                </a:solidFill>
                <a:cs typeface="B Nazanin" panose="00000400000000000000" pitchFamily="2" charset="-78"/>
              </a:rPr>
              <a:t>‌</a:t>
            </a:r>
            <a:r>
              <a:rPr lang="ar-SA" sz="2800" dirty="0" smtClean="0">
                <a:solidFill>
                  <a:srgbClr val="C00000"/>
                </a:solidFill>
                <a:cs typeface="B Nazanin" panose="00000400000000000000" pitchFamily="2" charset="-78"/>
              </a:rPr>
              <a:t>پرور</a:t>
            </a:r>
            <a:r>
              <a:rPr lang="fa-IR" sz="2800" dirty="0" smtClean="0">
                <a:solidFill>
                  <a:srgbClr val="C00000"/>
                </a:solidFill>
                <a:cs typeface="B Nazanin" panose="00000400000000000000" pitchFamily="2" charset="-78"/>
              </a:rPr>
              <a:t>ی</a:t>
            </a:r>
            <a:r>
              <a:rPr lang="ar-SA" sz="2800" dirty="0" smtClean="0">
                <a:solidFill>
                  <a:srgbClr val="C00000"/>
                </a:solidFill>
                <a:cs typeface="B Nazanin" panose="00000400000000000000" pitchFamily="2" charset="-78"/>
              </a:rPr>
              <a:t> انجام دهند</a:t>
            </a:r>
            <a:r>
              <a:rPr lang="fa-IR" sz="2800" dirty="0" smtClean="0">
                <a:solidFill>
                  <a:srgbClr val="C00000"/>
                </a:solidFill>
                <a:cs typeface="B Nazanin" panose="00000400000000000000" pitchFamily="2" charset="-78"/>
              </a:rPr>
              <a:t>.</a:t>
            </a:r>
            <a:r>
              <a:rPr lang="ar-SA" sz="2800" dirty="0" smtClean="0">
                <a:solidFill>
                  <a:srgbClr val="C00000"/>
                </a:solidFill>
                <a:cs typeface="B Nazanin" panose="00000400000000000000" pitchFamily="2" charset="-78"/>
              </a:rPr>
              <a:t> </a:t>
            </a:r>
            <a:endParaRPr lang="en-US" sz="2800"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405557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6800"/>
          </a:xfrm>
        </p:spPr>
        <p:txBody>
          <a:bodyPr/>
          <a:lstStyle/>
          <a:p>
            <a:pPr algn="ctr" rtl="1"/>
            <a:r>
              <a:rPr lang="ar-SA" dirty="0">
                <a:solidFill>
                  <a:srgbClr val="FFFF00"/>
                </a:solidFill>
                <a:cs typeface="B Nazanin" panose="00000400000000000000" pitchFamily="2" charset="-78"/>
              </a:rPr>
              <a:t>آموزش نه گفتن به </a:t>
            </a:r>
            <a:r>
              <a:rPr lang="ar-SA" dirty="0" smtClean="0">
                <a:solidFill>
                  <a:srgbClr val="FFFF00"/>
                </a:solidFill>
                <a:cs typeface="B Nazanin" panose="00000400000000000000" pitchFamily="2" charset="-78"/>
              </a:rPr>
              <a:t>نوجوان</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r>
              <a:rPr lang="ar-SA" sz="2800" dirty="0" smtClean="0">
                <a:solidFill>
                  <a:srgbClr val="C00000"/>
                </a:solidFill>
                <a:cs typeface="B Nazanin" panose="00000400000000000000" pitchFamily="2" charset="-78"/>
              </a:rPr>
              <a:t>در يک گفتگوى گرم و دوستانه و دور از قضاوت در فضايي ايمن از فرزندان خود بپرسيد: </a:t>
            </a:r>
            <a:endParaRPr lang="en-US" sz="2800" dirty="0" smtClean="0">
              <a:solidFill>
                <a:srgbClr val="C00000"/>
              </a:solidFill>
              <a:cs typeface="B Nazanin" panose="00000400000000000000" pitchFamily="2" charset="-78"/>
            </a:endParaRPr>
          </a:p>
          <a:p>
            <a:pPr marL="0" lvl="0" indent="0" algn="just" rtl="1">
              <a:buNone/>
            </a:pPr>
            <a:r>
              <a:rPr lang="fa-IR" sz="2800" dirty="0" smtClean="0">
                <a:solidFill>
                  <a:srgbClr val="C00000"/>
                </a:solidFill>
                <a:cs typeface="B Nazanin" panose="00000400000000000000" pitchFamily="2" charset="-78"/>
              </a:rPr>
              <a:t>1. </a:t>
            </a:r>
            <a:r>
              <a:rPr lang="ar-SA" sz="2800" dirty="0" smtClean="0">
                <a:solidFill>
                  <a:srgbClr val="C00000"/>
                </a:solidFill>
                <a:cs typeface="B Nazanin" panose="00000400000000000000" pitchFamily="2" charset="-78"/>
              </a:rPr>
              <a:t>درباره فشار همسالان چه فكر مي‌كنند و چه نظري دارند؟ </a:t>
            </a:r>
            <a:endParaRPr lang="en-US" sz="2800" dirty="0" smtClean="0">
              <a:solidFill>
                <a:srgbClr val="C00000"/>
              </a:solidFill>
              <a:cs typeface="B Nazanin" panose="00000400000000000000" pitchFamily="2" charset="-78"/>
            </a:endParaRPr>
          </a:p>
          <a:p>
            <a:pPr marL="0" lvl="0" indent="0" algn="just" rtl="1">
              <a:buNone/>
            </a:pPr>
            <a:r>
              <a:rPr lang="fa-IR" sz="2800" dirty="0" smtClean="0">
                <a:solidFill>
                  <a:srgbClr val="C00000"/>
                </a:solidFill>
                <a:cs typeface="B Nazanin" panose="00000400000000000000" pitchFamily="2" charset="-78"/>
              </a:rPr>
              <a:t>2. </a:t>
            </a:r>
            <a:r>
              <a:rPr lang="ar-SA" sz="2800" dirty="0" smtClean="0">
                <a:solidFill>
                  <a:srgbClr val="C00000"/>
                </a:solidFill>
                <a:cs typeface="B Nazanin" panose="00000400000000000000" pitchFamily="2" charset="-78"/>
              </a:rPr>
              <a:t>آيا فكر مي‌كنند براي مقبول بودن هميشه مجبورند كه تسليم باشند؟ </a:t>
            </a:r>
            <a:endParaRPr lang="en-US" sz="2800" dirty="0" smtClean="0">
              <a:solidFill>
                <a:srgbClr val="C00000"/>
              </a:solidFill>
              <a:cs typeface="B Nazanin" panose="00000400000000000000" pitchFamily="2" charset="-78"/>
            </a:endParaRPr>
          </a:p>
          <a:p>
            <a:pPr marL="0" lvl="0" indent="0" algn="just" rtl="1">
              <a:buNone/>
            </a:pPr>
            <a:r>
              <a:rPr lang="fa-IR" sz="2800" dirty="0" smtClean="0">
                <a:solidFill>
                  <a:srgbClr val="C00000"/>
                </a:solidFill>
                <a:cs typeface="B Nazanin" panose="00000400000000000000" pitchFamily="2" charset="-78"/>
              </a:rPr>
              <a:t>3. </a:t>
            </a:r>
            <a:r>
              <a:rPr lang="ar-SA" sz="2800" dirty="0" smtClean="0">
                <a:solidFill>
                  <a:srgbClr val="C00000"/>
                </a:solidFill>
                <a:cs typeface="B Nazanin" panose="00000400000000000000" pitchFamily="2" charset="-78"/>
              </a:rPr>
              <a:t>آيا باور دارند که به اندازه کافی  براى تاثیرگذارى بر دوستان خود قوى هستند؟ </a:t>
            </a:r>
            <a:endParaRPr lang="en-US" sz="2800" dirty="0" smtClean="0">
              <a:solidFill>
                <a:srgbClr val="C00000"/>
              </a:solidFill>
              <a:cs typeface="B Nazanin" panose="00000400000000000000" pitchFamily="2" charset="-78"/>
            </a:endParaRPr>
          </a:p>
          <a:p>
            <a:pPr marL="0" lvl="0" indent="0" algn="just" rtl="1">
              <a:buNone/>
            </a:pPr>
            <a:r>
              <a:rPr lang="fa-IR" sz="2800" dirty="0" smtClean="0">
                <a:solidFill>
                  <a:srgbClr val="C00000"/>
                </a:solidFill>
                <a:cs typeface="B Nazanin" panose="00000400000000000000" pitchFamily="2" charset="-78"/>
              </a:rPr>
              <a:t>4. </a:t>
            </a:r>
            <a:r>
              <a:rPr lang="ar-SA" sz="2800" dirty="0" smtClean="0">
                <a:solidFill>
                  <a:srgbClr val="C00000"/>
                </a:solidFill>
                <a:cs typeface="B Nazanin" panose="00000400000000000000" pitchFamily="2" charset="-78"/>
              </a:rPr>
              <a:t>آيا مي‌دانند در موقعيتي كه  براى مصرف سيگار يا مواد تحت فشار دوستان هستند، باید چه جوابي بدهند؟ </a:t>
            </a:r>
            <a:endParaRPr lang="en-US" sz="2800" dirty="0" smtClean="0">
              <a:solidFill>
                <a:srgbClr val="C00000"/>
              </a:solidFill>
              <a:cs typeface="B Nazanin" panose="00000400000000000000" pitchFamily="2" charset="-78"/>
            </a:endParaRPr>
          </a:p>
          <a:p>
            <a:pPr algn="just"/>
            <a:endParaRPr lang="en-US" sz="2800"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47414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solidFill>
                  <a:srgbClr val="FFFF00"/>
                </a:solidFill>
                <a:cs typeface="B Nazanin" panose="00000400000000000000" pitchFamily="2" charset="-78"/>
              </a:rPr>
              <a:t>انتظار داريم نوجوانان نه گفتن را از والدین بياموزند.</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a:xfrm>
            <a:off x="152400" y="1981200"/>
            <a:ext cx="8991600" cy="4144963"/>
          </a:xfrm>
        </p:spPr>
        <p:txBody>
          <a:bodyPr/>
          <a:lstStyle/>
          <a:p>
            <a:pPr marL="0" indent="0" algn="just" rtl="1">
              <a:buNone/>
            </a:pPr>
            <a:r>
              <a:rPr lang="ar-SA" sz="2400" dirty="0" smtClean="0">
                <a:solidFill>
                  <a:srgbClr val="C00000"/>
                </a:solidFill>
                <a:cs typeface="B Nazanin" panose="00000400000000000000" pitchFamily="2" charset="-78"/>
              </a:rPr>
              <a:t>از نوجوان خود بپرسيد كه آيا مي‌داند در پاسخ تعارف سيگار يا مواد چه بايد بگويد؟ اگر فرزند شما ظاهرا نمي‌داند چه پاسخي بايد بدهد، بگوييد كه اين پاسخ ها مي‌توانند مناسب باشند: </a:t>
            </a:r>
            <a:endParaRPr lang="fa-IR" sz="2400" dirty="0" smtClean="0">
              <a:solidFill>
                <a:srgbClr val="C00000"/>
              </a:solidFill>
              <a:cs typeface="B Nazanin" panose="00000400000000000000" pitchFamily="2" charset="-78"/>
            </a:endParaRPr>
          </a:p>
          <a:p>
            <a:pPr marL="0" indent="0" algn="just" rtl="1">
              <a:buNone/>
            </a:pPr>
            <a:endParaRPr lang="en-US" sz="2200" dirty="0" smtClean="0">
              <a:solidFill>
                <a:srgbClr val="C00000"/>
              </a:solidFill>
              <a:cs typeface="B Nazanin" panose="00000400000000000000" pitchFamily="2" charset="-78"/>
            </a:endParaRPr>
          </a:p>
          <a:p>
            <a:pPr algn="just" rtl="1"/>
            <a:r>
              <a:rPr lang="ar-SA" sz="2200" dirty="0" smtClean="0">
                <a:solidFill>
                  <a:srgbClr val="C00000"/>
                </a:solidFill>
                <a:cs typeface="B Nazanin" panose="00000400000000000000" pitchFamily="2" charset="-78"/>
              </a:rPr>
              <a:t>بگو «نه، مرسى» يا «</a:t>
            </a:r>
            <a:r>
              <a:rPr lang="fa-IR" sz="2200" dirty="0" smtClean="0">
                <a:solidFill>
                  <a:srgbClr val="C00000"/>
                </a:solidFill>
                <a:cs typeface="B Nazanin" panose="00000400000000000000" pitchFamily="2" charset="-78"/>
              </a:rPr>
              <a:t>از این پیشنهادت خوشم نیامد</a:t>
            </a:r>
            <a:r>
              <a:rPr lang="ar-SA" sz="2200" dirty="0" smtClean="0">
                <a:solidFill>
                  <a:srgbClr val="C00000"/>
                </a:solidFill>
                <a:cs typeface="B Nazanin" panose="00000400000000000000" pitchFamily="2" charset="-78"/>
              </a:rPr>
              <a:t>». </a:t>
            </a:r>
            <a:endParaRPr lang="en-US" sz="2200" dirty="0" smtClean="0">
              <a:solidFill>
                <a:srgbClr val="C00000"/>
              </a:solidFill>
              <a:cs typeface="B Nazanin" panose="00000400000000000000" pitchFamily="2" charset="-78"/>
            </a:endParaRPr>
          </a:p>
          <a:p>
            <a:pPr algn="just" rtl="1"/>
            <a:r>
              <a:rPr lang="ar-SA" sz="2200" dirty="0" smtClean="0">
                <a:solidFill>
                  <a:srgbClr val="C00000"/>
                </a:solidFill>
                <a:cs typeface="B Nazanin" panose="00000400000000000000" pitchFamily="2" charset="-78"/>
              </a:rPr>
              <a:t>دوست تو ممكن است بیشتر تعارف کند ولي هر چند بار كه مجبور شوي همين پاسخ را تكرار كن. مي‌تواني براي نه گفتنِ خودت، دليل هم بياري، مثلا مي‌توانی بگويي: اگر سيگار بكشم </a:t>
            </a:r>
            <a:r>
              <a:rPr lang="fa-IR" sz="2200" dirty="0" smtClean="0">
                <a:solidFill>
                  <a:srgbClr val="C00000"/>
                </a:solidFill>
                <a:cs typeface="B Nazanin" panose="00000400000000000000" pitchFamily="2" charset="-78"/>
              </a:rPr>
              <a:t>نمی‌تونم خوب فوتبال بازی کنم</a:t>
            </a:r>
            <a:r>
              <a:rPr lang="ar-SA" sz="2200" dirty="0" smtClean="0">
                <a:solidFill>
                  <a:srgbClr val="C00000"/>
                </a:solidFill>
                <a:cs typeface="B Nazanin" panose="00000400000000000000" pitchFamily="2" charset="-78"/>
              </a:rPr>
              <a:t>، پدر و مادرم از من ناراحت مي‌شوند، وقت ندارم براي مواد صرف كنم. </a:t>
            </a:r>
            <a:endParaRPr lang="fa-IR" sz="2200" dirty="0" smtClean="0">
              <a:solidFill>
                <a:srgbClr val="C00000"/>
              </a:solidFill>
              <a:cs typeface="B Nazanin" panose="00000400000000000000" pitchFamily="2" charset="-78"/>
            </a:endParaRPr>
          </a:p>
          <a:p>
            <a:pPr algn="just" rtl="1"/>
            <a:r>
              <a:rPr lang="ar-SA" sz="2200" dirty="0" smtClean="0">
                <a:solidFill>
                  <a:srgbClr val="C00000"/>
                </a:solidFill>
                <a:cs typeface="B Nazanin" panose="00000400000000000000" pitchFamily="2" charset="-78"/>
              </a:rPr>
              <a:t>مي‌تواني فشار را به خود آنها برگردانی</a:t>
            </a:r>
            <a:r>
              <a:rPr lang="fa-IR" sz="2200" dirty="0" smtClean="0">
                <a:solidFill>
                  <a:srgbClr val="C00000"/>
                </a:solidFill>
                <a:cs typeface="B Nazanin" panose="00000400000000000000" pitchFamily="2" charset="-78"/>
              </a:rPr>
              <a:t>: </a:t>
            </a:r>
            <a:r>
              <a:rPr lang="ar-SA" sz="2200" dirty="0" smtClean="0">
                <a:solidFill>
                  <a:srgbClr val="C00000"/>
                </a:solidFill>
                <a:cs typeface="B Nazanin" panose="00000400000000000000" pitchFamily="2" charset="-78"/>
              </a:rPr>
              <a:t>«نمى دونستم تو سيگار مى كشى»،</a:t>
            </a:r>
            <a:r>
              <a:rPr lang="fa-IR" sz="2200" dirty="0" smtClean="0">
                <a:solidFill>
                  <a:srgbClr val="C00000"/>
                </a:solidFill>
                <a:cs typeface="B Nazanin" panose="00000400000000000000" pitchFamily="2" charset="-78"/>
              </a:rPr>
              <a:t> </a:t>
            </a:r>
            <a:r>
              <a:rPr lang="ar-SA" sz="2200" dirty="0" smtClean="0">
                <a:solidFill>
                  <a:srgbClr val="C00000"/>
                </a:solidFill>
                <a:cs typeface="B Nazanin" panose="00000400000000000000" pitchFamily="2" charset="-78"/>
              </a:rPr>
              <a:t>«فكر نمى كردم تو اهل اين چيزا باشى»</a:t>
            </a:r>
            <a:r>
              <a:rPr lang="fa-IR" sz="2200" dirty="0" smtClean="0">
                <a:solidFill>
                  <a:srgbClr val="C00000"/>
                </a:solidFill>
                <a:cs typeface="B Nazanin" panose="00000400000000000000" pitchFamily="2" charset="-78"/>
              </a:rPr>
              <a:t>، </a:t>
            </a:r>
            <a:r>
              <a:rPr lang="ar-SA" sz="2200" dirty="0" smtClean="0">
                <a:solidFill>
                  <a:srgbClr val="C00000"/>
                </a:solidFill>
                <a:cs typeface="B Nazanin" panose="00000400000000000000" pitchFamily="2" charset="-78"/>
              </a:rPr>
              <a:t>«چرا اصرار مى</a:t>
            </a:r>
            <a:r>
              <a:rPr lang="fa-IR" sz="2200" dirty="0" smtClean="0">
                <a:solidFill>
                  <a:srgbClr val="C00000"/>
                </a:solidFill>
                <a:cs typeface="B Nazanin" panose="00000400000000000000" pitchFamily="2" charset="-78"/>
              </a:rPr>
              <a:t>‌</a:t>
            </a:r>
            <a:r>
              <a:rPr lang="ar-SA" sz="2200" dirty="0" smtClean="0">
                <a:solidFill>
                  <a:srgbClr val="C00000"/>
                </a:solidFill>
                <a:cs typeface="B Nazanin" panose="00000400000000000000" pitchFamily="2" charset="-78"/>
              </a:rPr>
              <a:t>كنى من هم  بكشم؟»</a:t>
            </a:r>
            <a:r>
              <a:rPr lang="fa-IR" sz="2200" dirty="0" smtClean="0">
                <a:solidFill>
                  <a:srgbClr val="C00000"/>
                </a:solidFill>
                <a:cs typeface="B Nazanin" panose="00000400000000000000" pitchFamily="2" charset="-78"/>
              </a:rPr>
              <a:t>،</a:t>
            </a:r>
            <a:r>
              <a:rPr lang="ar-SA" sz="2200" dirty="0" smtClean="0">
                <a:solidFill>
                  <a:srgbClr val="C00000"/>
                </a:solidFill>
                <a:cs typeface="B Nazanin" panose="00000400000000000000" pitchFamily="2" charset="-78"/>
              </a:rPr>
              <a:t> «مي</a:t>
            </a:r>
            <a:r>
              <a:rPr lang="fa-IR" sz="2200" dirty="0" smtClean="0">
                <a:solidFill>
                  <a:srgbClr val="C00000"/>
                </a:solidFill>
                <a:cs typeface="B Nazanin" panose="00000400000000000000" pitchFamily="2" charset="-78"/>
              </a:rPr>
              <a:t>‌</a:t>
            </a:r>
            <a:r>
              <a:rPr lang="ar-SA" sz="2200" dirty="0" smtClean="0">
                <a:solidFill>
                  <a:srgbClr val="C00000"/>
                </a:solidFill>
                <a:cs typeface="B Nazanin" panose="00000400000000000000" pitchFamily="2" charset="-78"/>
              </a:rPr>
              <a:t>دونى </a:t>
            </a:r>
            <a:r>
              <a:rPr lang="fa-IR" sz="2200" dirty="0" smtClean="0">
                <a:solidFill>
                  <a:srgbClr val="C00000"/>
                </a:solidFill>
                <a:cs typeface="B Nazanin" panose="00000400000000000000" pitchFamily="2" charset="-78"/>
              </a:rPr>
              <a:t>اگر تو رو برای مشروب بگیرند</a:t>
            </a:r>
            <a:r>
              <a:rPr lang="ar-SA" sz="2200" dirty="0" smtClean="0">
                <a:solidFill>
                  <a:srgbClr val="C00000"/>
                </a:solidFill>
                <a:cs typeface="B Nazanin" panose="00000400000000000000" pitchFamily="2" charset="-78"/>
              </a:rPr>
              <a:t>، چه اتفاق</a:t>
            </a:r>
            <a:r>
              <a:rPr lang="fa-IR" sz="2200" dirty="0" smtClean="0">
                <a:solidFill>
                  <a:srgbClr val="C00000"/>
                </a:solidFill>
                <a:cs typeface="B Nazanin" panose="00000400000000000000" pitchFamily="2" charset="-78"/>
              </a:rPr>
              <a:t>ی</a:t>
            </a:r>
            <a:r>
              <a:rPr lang="ar-SA" sz="2200" dirty="0" smtClean="0">
                <a:solidFill>
                  <a:srgbClr val="C00000"/>
                </a:solidFill>
                <a:cs typeface="B Nazanin" panose="00000400000000000000" pitchFamily="2" charset="-78"/>
              </a:rPr>
              <a:t> مي‌افتد؟». اگر ديدي دوستت همچنان به اصرار ادامه مي‌دهد، بهانه بياور و با عذرخواهي محل را ترک كن. </a:t>
            </a:r>
            <a:r>
              <a:rPr lang="ar-SA" sz="2200" b="1" dirty="0" smtClean="0">
                <a:solidFill>
                  <a:srgbClr val="7030A0"/>
                </a:solidFill>
                <a:cs typeface="B Nazanin" panose="00000400000000000000" pitchFamily="2" charset="-78"/>
              </a:rPr>
              <a:t>البته نوجوانان بايد بدانند براى رد كردن پيشنهاد ديگران ملزم به آوردن دليل يا بيان توضيحى نيستند. </a:t>
            </a:r>
            <a:endParaRPr lang="en-US" sz="2200" b="1" dirty="0" smtClean="0">
              <a:solidFill>
                <a:srgbClr val="7030A0"/>
              </a:solidFill>
              <a:cs typeface="B Nazanin" panose="00000400000000000000" pitchFamily="2" charset="-78"/>
            </a:endParaRPr>
          </a:p>
          <a:p>
            <a:pPr algn="just"/>
            <a:endParaRPr lang="en-US" sz="2200" dirty="0" smtClean="0">
              <a:solidFill>
                <a:srgbClr val="C00000"/>
              </a:solidFill>
              <a:cs typeface="B Nazanin" panose="00000400000000000000" pitchFamily="2" charset="-78"/>
            </a:endParaRPr>
          </a:p>
          <a:p>
            <a:pPr algn="just" rtl="1"/>
            <a:endParaRPr lang="en-US" sz="22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375276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19200"/>
            <a:ext cx="8686800" cy="533400"/>
          </a:xfrm>
        </p:spPr>
        <p:txBody>
          <a:bodyPr/>
          <a:lstStyle/>
          <a:p>
            <a:pPr algn="ctr"/>
            <a:r>
              <a:rPr lang="ar-SA" dirty="0">
                <a:solidFill>
                  <a:srgbClr val="FFFF00"/>
                </a:solidFill>
                <a:cs typeface="B Nazanin" panose="00000400000000000000" pitchFamily="2" charset="-78"/>
              </a:rPr>
              <a:t>اصلاح باور اشتباه «همه سیگار می‌کشند ـ همه مواد مصرف می‌کنند» در نوجوان</a:t>
            </a:r>
            <a:r>
              <a:rPr lang="en-US" dirty="0" smtClean="0">
                <a:solidFill>
                  <a:srgbClr val="FFFF00"/>
                </a:solidFill>
                <a:cs typeface="B Nazanin" panose="00000400000000000000" pitchFamily="2" charset="-78"/>
              </a:rPr>
              <a:t/>
            </a:r>
            <a:br>
              <a:rPr lang="en-US" dirty="0" smtClean="0">
                <a:solidFill>
                  <a:srgbClr val="FFFF00"/>
                </a:solidFill>
                <a:cs typeface="B Nazanin" panose="00000400000000000000" pitchFamily="2" charset="-78"/>
              </a:rPr>
            </a:b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r>
              <a:rPr lang="ar-SA" sz="2400" dirty="0" smtClean="0">
                <a:solidFill>
                  <a:srgbClr val="C00000"/>
                </a:solidFill>
                <a:cs typeface="B Nazanin" panose="00000400000000000000" pitchFamily="2" charset="-78"/>
              </a:rPr>
              <a:t>نوجوان ممکن است از طرف همسالان اینگونه توجیه شود که "همه مواد مصرف می‌کنند". از شرکت</a:t>
            </a:r>
            <a:r>
              <a:rPr lang="fa-IR" sz="2400" dirty="0" smtClean="0">
                <a:solidFill>
                  <a:srgbClr val="C00000"/>
                </a:solidFill>
                <a:cs typeface="B Nazanin" panose="00000400000000000000" pitchFamily="2" charset="-78"/>
              </a:rPr>
              <a:t>‌</a:t>
            </a:r>
            <a:r>
              <a:rPr lang="ar-SA" sz="2400" dirty="0" smtClean="0">
                <a:solidFill>
                  <a:srgbClr val="C00000"/>
                </a:solidFill>
                <a:cs typeface="B Nazanin" panose="00000400000000000000" pitchFamily="2" charset="-78"/>
              </a:rPr>
              <a:t>کنندگان بخواهید در آموزش به نوجوان خود حتما این نکته را مطرح نمایند</a:t>
            </a:r>
            <a:r>
              <a:rPr lang="fa-IR" sz="2400" dirty="0" smtClean="0">
                <a:solidFill>
                  <a:srgbClr val="C00000"/>
                </a:solidFill>
                <a:cs typeface="B Nazanin" panose="00000400000000000000" pitchFamily="2" charset="-78"/>
              </a:rPr>
              <a:t> </a:t>
            </a:r>
            <a:r>
              <a:rPr lang="ar-SA" sz="2400" dirty="0" smtClean="0">
                <a:solidFill>
                  <a:srgbClr val="C00000"/>
                </a:solidFill>
                <a:cs typeface="B Nazanin" panose="00000400000000000000" pitchFamily="2" charset="-78"/>
              </a:rPr>
              <a:t>و با او در این زمینه صحبت کنند. برای این‌ منظور ابتدا به بررسی باور شرکت‌کنندگان بپردازید و با این پرسش آغاز کنید که </a:t>
            </a:r>
            <a:r>
              <a:rPr lang="ar-SA" sz="2400" b="1" dirty="0" smtClean="0">
                <a:solidFill>
                  <a:srgbClr val="C00000"/>
                </a:solidFill>
                <a:cs typeface="B Nazanin" panose="00000400000000000000" pitchFamily="2" charset="-78"/>
              </a:rPr>
              <a:t>" فکر می‌کنید چند درصد از اعضای جامعه سیگار و مواد مصرف می‌کنند؟" </a:t>
            </a:r>
            <a:endParaRPr lang="en-US" sz="2400" b="1" dirty="0" smtClean="0">
              <a:solidFill>
                <a:srgbClr val="C00000"/>
              </a:solidFill>
              <a:cs typeface="B Nazanin" panose="00000400000000000000" pitchFamily="2" charset="-78"/>
            </a:endParaRPr>
          </a:p>
          <a:p>
            <a:pPr marL="0" indent="0" algn="just" rtl="1">
              <a:buNone/>
            </a:pPr>
            <a:r>
              <a:rPr lang="fa-IR" sz="2400" dirty="0" smtClean="0">
                <a:solidFill>
                  <a:srgbClr val="C00000"/>
                </a:solidFill>
                <a:cs typeface="B Nazanin" panose="00000400000000000000" pitchFamily="2" charset="-78"/>
              </a:rPr>
              <a:t>ممکن است</a:t>
            </a:r>
            <a:r>
              <a:rPr lang="ar-SA" sz="2400" dirty="0" smtClean="0">
                <a:solidFill>
                  <a:srgbClr val="C00000"/>
                </a:solidFill>
                <a:cs typeface="B Nazanin" panose="00000400000000000000" pitchFamily="2" charset="-78"/>
              </a:rPr>
              <a:t> نوجوانان اين خيال را در ذهن ‌</a:t>
            </a:r>
            <a:r>
              <a:rPr lang="fa-IR" sz="2400" dirty="0" smtClean="0">
                <a:solidFill>
                  <a:srgbClr val="C00000"/>
                </a:solidFill>
                <a:cs typeface="B Nazanin" panose="00000400000000000000" pitchFamily="2" charset="-78"/>
              </a:rPr>
              <a:t>ب</a:t>
            </a:r>
            <a:r>
              <a:rPr lang="ar-SA" sz="2400" dirty="0" smtClean="0">
                <a:solidFill>
                  <a:srgbClr val="C00000"/>
                </a:solidFill>
                <a:cs typeface="B Nazanin" panose="00000400000000000000" pitchFamily="2" charset="-78"/>
              </a:rPr>
              <a:t>پرورانند كه چون اكثر افراد مواد مصرف مي‌كنند ايرادي ندارد كه ما هم مصرف كنيم و بهنجار است. واقعيت اين است كه نوجوانان نسبت به  مصرف مواد و سيگار توسط همسالانشان برآورد درستي ندارند و تعداد آنها را بيشتر تخمين مي‌زنند. آنان گاهي جملاتي از اين دست به ما مي‌گويند: "سيگار كه چيزي نيست. تو كلاس ما همه سيگار مي‌كشند". پاسخ اين است كه </a:t>
            </a:r>
            <a:r>
              <a:rPr lang="ar-SA" sz="2400" b="1" dirty="0" smtClean="0">
                <a:solidFill>
                  <a:srgbClr val="C00000"/>
                </a:solidFill>
                <a:cs typeface="B Nazanin" panose="00000400000000000000" pitchFamily="2" charset="-78"/>
              </a:rPr>
              <a:t>با اطمينان مي‌توان گفت همه سيگار نمي</a:t>
            </a:r>
            <a:r>
              <a:rPr lang="fa-IR" sz="2400" b="1" dirty="0" smtClean="0">
                <a:solidFill>
                  <a:srgbClr val="C00000"/>
                </a:solidFill>
                <a:cs typeface="B Nazanin" panose="00000400000000000000" pitchFamily="2" charset="-78"/>
              </a:rPr>
              <a:t>‌</a:t>
            </a:r>
            <a:r>
              <a:rPr lang="ar-SA" sz="2400" b="1" dirty="0" smtClean="0">
                <a:solidFill>
                  <a:srgbClr val="C00000"/>
                </a:solidFill>
                <a:cs typeface="B Nazanin" panose="00000400000000000000" pitchFamily="2" charset="-78"/>
              </a:rPr>
              <a:t>كشند، اگر هم چنين باشد تو مجبور به اين كار نيستي.</a:t>
            </a:r>
            <a:endParaRPr lang="en-US" sz="2400" b="1" dirty="0" smtClean="0">
              <a:solidFill>
                <a:srgbClr val="C00000"/>
              </a:solidFill>
              <a:cs typeface="B Nazanin" panose="00000400000000000000" pitchFamily="2" charset="-78"/>
            </a:endParaRPr>
          </a:p>
          <a:p>
            <a:pPr algn="just"/>
            <a:endParaRPr lang="en-US" sz="2400" dirty="0" smtClean="0">
              <a:solidFill>
                <a:srgbClr val="C00000"/>
              </a:solidFill>
              <a:cs typeface="B Nazanin" panose="00000400000000000000" pitchFamily="2" charset="-78"/>
            </a:endParaRPr>
          </a:p>
          <a:p>
            <a:pPr algn="just" rtl="1"/>
            <a:endParaRPr lang="en-US" sz="24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350100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solidFill>
                  <a:srgbClr val="FFFF00"/>
                </a:solidFill>
                <a:cs typeface="B Nazanin" panose="00000400000000000000" pitchFamily="2" charset="-78"/>
              </a:rPr>
              <a:t>با دوستان فرزندانمان رابطه داشته </a:t>
            </a:r>
            <a:r>
              <a:rPr lang="ar-SA" dirty="0" smtClean="0">
                <a:solidFill>
                  <a:srgbClr val="FFFF00"/>
                </a:solidFill>
                <a:cs typeface="B Nazanin" panose="00000400000000000000" pitchFamily="2" charset="-78"/>
              </a:rPr>
              <a:t>باشیم</a:t>
            </a:r>
            <a:r>
              <a:rPr lang="fa-IR" dirty="0">
                <a:solidFill>
                  <a:srgbClr val="FFFF00"/>
                </a:solidFill>
                <a:cs typeface="B Nazanin" panose="00000400000000000000" pitchFamily="2" charset="-78"/>
              </a:rPr>
              <a:t>.</a:t>
            </a:r>
            <a:endParaRPr lang="en-US" dirty="0">
              <a:solidFill>
                <a:srgbClr val="FFFF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1">
              <a:buNone/>
            </a:pPr>
            <a:endParaRPr lang="fa-IR" sz="2800" dirty="0" smtClean="0">
              <a:solidFill>
                <a:srgbClr val="C00000"/>
              </a:solidFill>
              <a:cs typeface="B Nazanin" panose="00000400000000000000" pitchFamily="2" charset="-78"/>
            </a:endParaRPr>
          </a:p>
          <a:p>
            <a:pPr marL="0" indent="0" algn="just" rtl="1">
              <a:buNone/>
            </a:pPr>
            <a:r>
              <a:rPr lang="ar-SA" sz="2800" b="1" dirty="0" smtClean="0">
                <a:solidFill>
                  <a:srgbClr val="C00000"/>
                </a:solidFill>
                <a:cs typeface="B Nazanin" panose="00000400000000000000" pitchFamily="2" charset="-78"/>
              </a:rPr>
              <a:t>در صورتی که نوجوان با افراد مصرف‌کننده ارتباط داشته باشد بیشتر احتمال دارد که خود او نیز مصرف‌کننده شود. به خصوص اگر زمان زیادی را بدون نظارت والدین با هم بگذرانند. شناخت دوستان فرزندان، ما را در تماس نزدیکتری با زندگی روزمره او قرار می‌دهد، در این صورت بهتر می‌توانیم مشکلات نوجوان را تشخیص دهیم و او را راهنمایی کنیم. می‌توانیم فرزندمان را از موقعیت‌های پر</a:t>
            </a:r>
            <a:r>
              <a:rPr lang="fa-IR" sz="2800" b="1" dirty="0" smtClean="0">
                <a:solidFill>
                  <a:srgbClr val="C00000"/>
                </a:solidFill>
                <a:cs typeface="B Nazanin" panose="00000400000000000000" pitchFamily="2" charset="-78"/>
              </a:rPr>
              <a:t>‌</a:t>
            </a:r>
            <a:r>
              <a:rPr lang="ar-SA" sz="2800" b="1" dirty="0" smtClean="0">
                <a:solidFill>
                  <a:srgbClr val="C00000"/>
                </a:solidFill>
                <a:cs typeface="B Nazanin" panose="00000400000000000000" pitchFamily="2" charset="-78"/>
              </a:rPr>
              <a:t>خطر و رفتارهای مخاطره‌آمیز دور نگه داریم.</a:t>
            </a:r>
            <a:endParaRPr lang="en-US" sz="2800" b="1" dirty="0" smtClean="0">
              <a:solidFill>
                <a:srgbClr val="C00000"/>
              </a:solidFill>
              <a:cs typeface="B Nazanin" panose="00000400000000000000" pitchFamily="2" charset="-78"/>
            </a:endParaRPr>
          </a:p>
          <a:p>
            <a:pPr algn="just" rtl="1"/>
            <a:endParaRPr lang="en-US" sz="2800"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3656211219"/>
      </p:ext>
    </p:extLst>
  </p:cSld>
  <p:clrMapOvr>
    <a:masterClrMapping/>
  </p:clrMapOvr>
</p:sld>
</file>

<file path=ppt/theme/theme1.xml><?xml version="1.0" encoding="utf-8"?>
<a:theme xmlns:a="http://schemas.openxmlformats.org/drawingml/2006/main" name="blank">
  <a:themeElements>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blank">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pastel_angles</Template>
  <TotalTime>97</TotalTime>
  <Words>1997</Words>
  <Application>Microsoft Office PowerPoint</Application>
  <PresentationFormat>On-screen Show (4:3)</PresentationFormat>
  <Paragraphs>71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blank</vt:lpstr>
      <vt:lpstr>گفتار پنجم</vt:lpstr>
      <vt:lpstr>نقش دوستان</vt:lpstr>
      <vt:lpstr>Slide 3</vt:lpstr>
      <vt:lpstr>Slide 4</vt:lpstr>
      <vt:lpstr>Slide 5</vt:lpstr>
      <vt:lpstr>آموزش نه گفتن به نوجوان</vt:lpstr>
      <vt:lpstr>انتظار داريم نوجوانان نه گفتن را از والدین بياموزند.</vt:lpstr>
      <vt:lpstr>اصلاح باور اشتباه «همه سیگار می‌کشند ـ همه مواد مصرف می‌کنند» در نوجوان </vt:lpstr>
      <vt:lpstr>با دوستان فرزندانمان رابطه داشته باشیم.</vt:lpstr>
      <vt:lpstr>با والدین دوستان فرزندانمان آشنا شویم.</vt:lpstr>
      <vt:lpstr>به مهمانى‌هاى دوستانه نوجوانان نظارت داشته باشيم.</vt:lpstr>
      <vt:lpstr>مهارت تصمیم‌گیری</vt:lpstr>
      <vt:lpstr>عزت نفس نوجوان </vt:lpstr>
      <vt:lpstr>تقویت عزت نفس</vt:lpstr>
      <vt:lpstr>تقویت عزت نفس</vt:lpstr>
      <vt:lpstr>تفكر نقاد </vt:lpstr>
      <vt:lpstr>استقلال</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پنجم</dc:title>
  <dc:creator>holoo rayaneh</dc:creator>
  <dc:description>Copyright, 2000-2003 © Studio F Productions, Inc. All rights reserved.</dc:description>
  <cp:lastModifiedBy>Dr_momtazi</cp:lastModifiedBy>
  <cp:revision>10</cp:revision>
  <dcterms:created xsi:type="dcterms:W3CDTF">2016-03-04T10:25:50Z</dcterms:created>
  <dcterms:modified xsi:type="dcterms:W3CDTF">2016-03-06T10:15:41Z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Copyright, 2000-2003 © Studio F Productions, Inc. All rights reserved.</vt:lpwstr>
  </property>
</Properties>
</file>