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98" r:id="rId3"/>
    <p:sldId id="293" r:id="rId4"/>
    <p:sldId id="282" r:id="rId5"/>
    <p:sldId id="288" r:id="rId6"/>
    <p:sldId id="299" r:id="rId7"/>
    <p:sldId id="284" r:id="rId8"/>
    <p:sldId id="286" r:id="rId9"/>
    <p:sldId id="287" r:id="rId10"/>
    <p:sldId id="294" r:id="rId11"/>
    <p:sldId id="295" r:id="rId12"/>
    <p:sldId id="296" r:id="rId13"/>
    <p:sldId id="29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460" autoAdjust="0"/>
  </p:normalViewPr>
  <p:slideViewPr>
    <p:cSldViewPr snapToGrid="0" snapToObjects="1">
      <p:cViewPr varScale="1">
        <p:scale>
          <a:sx n="68" d="100"/>
          <a:sy n="68" d="100"/>
        </p:scale>
        <p:origin x="-142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3/6/2016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3/6/2016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3/6/2016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3/6/2016</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Rectangle 4"/>
          <p:cNvSpPr/>
          <p:nvPr/>
        </p:nvSpPr>
        <p:spPr>
          <a:xfrm>
            <a:off x="3343540" y="2252128"/>
            <a:ext cx="2674130" cy="830997"/>
          </a:xfrm>
          <a:prstGeom prst="rect">
            <a:avLst/>
          </a:prstGeom>
        </p:spPr>
        <p:txBody>
          <a:bodyPr wrap="none">
            <a:spAutoFit/>
          </a:bodyPr>
          <a:lstStyle/>
          <a:p>
            <a:pPr algn="ctr"/>
            <a:r>
              <a:rPr lang="ar-IQ" sz="4800" b="1" dirty="0">
                <a:solidFill>
                  <a:schemeClr val="bg1"/>
                </a:solidFill>
                <a:cs typeface="B Nazanin" panose="00000400000000000000" pitchFamily="2" charset="-78"/>
              </a:rPr>
              <a:t>گفتار هشتم</a:t>
            </a:r>
            <a:endParaRPr lang="en-US" sz="4800" b="1" dirty="0">
              <a:solidFill>
                <a:schemeClr val="bg1"/>
              </a:solidFill>
              <a:cs typeface="B Nazanin" panose="00000400000000000000" pitchFamily="2" charset="-78"/>
            </a:endParaRPr>
          </a:p>
        </p:txBody>
      </p:sp>
      <p:sp>
        <p:nvSpPr>
          <p:cNvPr id="6" name="Rectangle 5"/>
          <p:cNvSpPr/>
          <p:nvPr/>
        </p:nvSpPr>
        <p:spPr>
          <a:xfrm>
            <a:off x="698983" y="3600542"/>
            <a:ext cx="7746031" cy="769441"/>
          </a:xfrm>
          <a:prstGeom prst="rect">
            <a:avLst/>
          </a:prstGeom>
        </p:spPr>
        <p:txBody>
          <a:bodyPr wrap="none">
            <a:spAutoFit/>
          </a:bodyPr>
          <a:lstStyle/>
          <a:p>
            <a:pPr algn="ctr"/>
            <a:r>
              <a:rPr lang="ar-IQ" sz="4400" b="1" dirty="0" smtClean="0">
                <a:solidFill>
                  <a:schemeClr val="accent5">
                    <a:lumMod val="40000"/>
                    <a:lumOff val="60000"/>
                  </a:schemeClr>
                </a:solidFill>
                <a:cs typeface="B Nazanin" panose="00000400000000000000" pitchFamily="2" charset="-78"/>
              </a:rPr>
              <a:t>آگاه</a:t>
            </a:r>
            <a:r>
              <a:rPr lang="fa-IR" sz="4400" b="1" dirty="0" smtClean="0">
                <a:solidFill>
                  <a:schemeClr val="accent5">
                    <a:lumMod val="40000"/>
                    <a:lumOff val="60000"/>
                  </a:schemeClr>
                </a:solidFill>
                <a:cs typeface="B Nazanin" panose="00000400000000000000" pitchFamily="2" charset="-78"/>
              </a:rPr>
              <a:t>‌سازی</a:t>
            </a:r>
            <a:r>
              <a:rPr lang="ar-IQ" sz="4400" b="1" dirty="0" smtClean="0">
                <a:solidFill>
                  <a:schemeClr val="accent5">
                    <a:lumMod val="40000"/>
                    <a:lumOff val="60000"/>
                  </a:schemeClr>
                </a:solidFill>
                <a:cs typeface="B Nazanin" panose="00000400000000000000" pitchFamily="2" charset="-78"/>
              </a:rPr>
              <a:t> </a:t>
            </a:r>
            <a:r>
              <a:rPr lang="ar-IQ" sz="4400" b="1" dirty="0">
                <a:solidFill>
                  <a:schemeClr val="accent5">
                    <a:lumMod val="40000"/>
                    <a:lumOff val="60000"/>
                  </a:schemeClr>
                </a:solidFill>
                <a:cs typeface="B Nazanin" panose="00000400000000000000" pitchFamily="2" charset="-78"/>
              </a:rPr>
              <a:t>و گفتگو</a:t>
            </a:r>
            <a:r>
              <a:rPr lang="fa-IR" sz="4400" b="1" dirty="0">
                <a:solidFill>
                  <a:schemeClr val="accent5">
                    <a:lumMod val="40000"/>
                    <a:lumOff val="60000"/>
                  </a:schemeClr>
                </a:solidFill>
                <a:cs typeface="B Nazanin" panose="00000400000000000000" pitchFamily="2" charset="-78"/>
              </a:rPr>
              <a:t> با نوجوان</a:t>
            </a:r>
            <a:r>
              <a:rPr lang="ar-IQ" sz="4400" b="1" dirty="0">
                <a:solidFill>
                  <a:schemeClr val="accent5">
                    <a:lumMod val="40000"/>
                    <a:lumOff val="60000"/>
                  </a:schemeClr>
                </a:solidFill>
                <a:cs typeface="B Nazanin" panose="00000400000000000000" pitchFamily="2" charset="-78"/>
              </a:rPr>
              <a:t> درباره مواد</a:t>
            </a:r>
            <a:endParaRPr lang="en-US" sz="4400" b="1" dirty="0">
              <a:solidFill>
                <a:schemeClr val="accent5">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2796859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Rectangle 4"/>
          <p:cNvSpPr/>
          <p:nvPr/>
        </p:nvSpPr>
        <p:spPr>
          <a:xfrm>
            <a:off x="2688280" y="462169"/>
            <a:ext cx="3411511" cy="646331"/>
          </a:xfrm>
          <a:prstGeom prst="rect">
            <a:avLst/>
          </a:prstGeom>
        </p:spPr>
        <p:txBody>
          <a:bodyPr wrap="none">
            <a:spAutoFit/>
          </a:bodyPr>
          <a:lstStyle/>
          <a:p>
            <a:pPr algn="just" rtl="1"/>
            <a:r>
              <a:rPr lang="fa-IR" sz="3600" b="1" dirty="0" smtClean="0">
                <a:solidFill>
                  <a:schemeClr val="bg1"/>
                </a:solidFill>
                <a:cs typeface="B Nazanin" panose="00000400000000000000" pitchFamily="2" charset="-78"/>
              </a:rPr>
              <a:t>علایم مشکوک‌کننده</a:t>
            </a:r>
            <a:endParaRPr lang="en-US" sz="3600" b="1" dirty="0">
              <a:solidFill>
                <a:schemeClr val="bg1"/>
              </a:solidFill>
              <a:cs typeface="B Nazanin" panose="00000400000000000000" pitchFamily="2" charset="-78"/>
            </a:endParaRPr>
          </a:p>
        </p:txBody>
      </p:sp>
      <p:sp>
        <p:nvSpPr>
          <p:cNvPr id="6" name="Rectangle 5"/>
          <p:cNvSpPr/>
          <p:nvPr/>
        </p:nvSpPr>
        <p:spPr>
          <a:xfrm>
            <a:off x="525412" y="1659285"/>
            <a:ext cx="7737246" cy="3539430"/>
          </a:xfrm>
          <a:prstGeom prst="rect">
            <a:avLst/>
          </a:prstGeom>
        </p:spPr>
        <p:txBody>
          <a:bodyPr wrap="square">
            <a:spAutoFit/>
          </a:bodyPr>
          <a:lstStyle/>
          <a:p>
            <a:pPr algn="just" rtl="1"/>
            <a:r>
              <a:rPr lang="ar-SA" sz="3200" b="1" dirty="0">
                <a:solidFill>
                  <a:schemeClr val="accent5">
                    <a:lumMod val="40000"/>
                    <a:lumOff val="60000"/>
                  </a:schemeClr>
                </a:solidFill>
                <a:cs typeface="B Nazanin" panose="00000400000000000000" pitchFamily="2" charset="-78"/>
              </a:rPr>
              <a:t>این علائم قطعى و اختصاصى نیستند و ممکن است با نشانه‌های سایر مشکلات نوجوانان مشترک باشند. لذا در صورت مشاهده و بروز نیازمند بررسی‌های دقیق‌تر و کارشناسانه‌تر وجود دارد. همچنین هرگز نمی‌توان حتی با وجود همه علائم ذکر شده بدون مراجعه به‌ متخصص و انجام اقدامات لازم از مشکل اعتیاد در نوجوان اطمینان حاصل نمود. </a:t>
            </a:r>
            <a:endParaRPr lang="en-US" sz="3200" b="1" dirty="0">
              <a:solidFill>
                <a:schemeClr val="accent5">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3623707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0" y="10334"/>
            <a:ext cx="9144000" cy="6858000"/>
          </a:xfrm>
          <a:prstGeom prst="rect">
            <a:avLst/>
          </a:prstGeom>
        </p:spPr>
      </p:pic>
      <p:sp>
        <p:nvSpPr>
          <p:cNvPr id="5" name="Rectangle 4"/>
          <p:cNvSpPr/>
          <p:nvPr/>
        </p:nvSpPr>
        <p:spPr>
          <a:xfrm>
            <a:off x="2854285" y="250476"/>
            <a:ext cx="3435428" cy="646331"/>
          </a:xfrm>
          <a:prstGeom prst="rect">
            <a:avLst/>
          </a:prstGeom>
        </p:spPr>
        <p:txBody>
          <a:bodyPr wrap="square">
            <a:spAutoFit/>
          </a:bodyPr>
          <a:lstStyle/>
          <a:p>
            <a:pPr algn="just" rtl="1"/>
            <a:r>
              <a:rPr lang="fa-IR" sz="3600" b="1" dirty="0" smtClean="0">
                <a:solidFill>
                  <a:schemeClr val="bg1"/>
                </a:solidFill>
                <a:cs typeface="B Nazanin" panose="00000400000000000000" pitchFamily="2" charset="-78"/>
              </a:rPr>
              <a:t>علایم مشکوک‌کننده</a:t>
            </a:r>
            <a:endParaRPr lang="en-US" sz="3600" b="1" dirty="0">
              <a:solidFill>
                <a:schemeClr val="bg1"/>
              </a:solidFill>
              <a:cs typeface="B Nazanin" panose="00000400000000000000" pitchFamily="2" charset="-78"/>
            </a:endParaRPr>
          </a:p>
        </p:txBody>
      </p:sp>
      <p:sp>
        <p:nvSpPr>
          <p:cNvPr id="6" name="Rectangle 5"/>
          <p:cNvSpPr/>
          <p:nvPr/>
        </p:nvSpPr>
        <p:spPr>
          <a:xfrm>
            <a:off x="193962" y="954097"/>
            <a:ext cx="8756073" cy="5509200"/>
          </a:xfrm>
          <a:prstGeom prst="rect">
            <a:avLst/>
          </a:prstGeom>
        </p:spPr>
        <p:txBody>
          <a:bodyPr wrap="square">
            <a:spAutoFit/>
          </a:bodyPr>
          <a:lstStyle/>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رفتارهاي بي‌ثبات و غير قابل پيش‌بيني </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عدم تمايل به برقراري ارتباط و ميل به تنها ماندن در خانه </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از كوره در رفتن </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خلق پايين </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نحوه لباس پوشيدن، دكور اتاق، سليقه موسيقي به طور ضمني حاكي از مصرف مواد است. </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عدم همكاري در خانه</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رفتار فريبكارانه از قبيل خوش‌رفتاري يا بد‌رفتاري براي وادار كردن والدين به انجام كاري </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بي‌علاقگي به دوستان مورد علاقه سابق و جدايي از دوستان</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تغيير ظاهر براي متفاوت به نظر رسيدن</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عدم تمرکز، فراموشكاري و بي‌نظمي</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تمرد عليه قوانين و بحث و جدل بيش از حد با اولياي امور</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عدم تمايل به انجام فعاليت خانوادگي</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خيال‌بافي و بي‌اعتنايي به واقعيت</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توجه شديد به زمان حال و بي‌اعتنايي نسبت به آينده</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امتناع از رو به رو شدن با مسائل مربوط به خانواده </a:t>
            </a:r>
            <a:endParaRPr lang="en-US" sz="2200" b="1" dirty="0">
              <a:solidFill>
                <a:schemeClr val="accent5">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875651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Rectangle 4"/>
          <p:cNvSpPr/>
          <p:nvPr/>
        </p:nvSpPr>
        <p:spPr>
          <a:xfrm>
            <a:off x="2958386" y="1054563"/>
            <a:ext cx="2871299" cy="646331"/>
          </a:xfrm>
          <a:prstGeom prst="rect">
            <a:avLst/>
          </a:prstGeom>
        </p:spPr>
        <p:txBody>
          <a:bodyPr wrap="none">
            <a:spAutoFit/>
          </a:bodyPr>
          <a:lstStyle/>
          <a:p>
            <a:pPr algn="just" rtl="1"/>
            <a:r>
              <a:rPr lang="fa-IR" sz="3600" b="1" dirty="0" smtClean="0">
                <a:solidFill>
                  <a:schemeClr val="bg1"/>
                </a:solidFill>
                <a:cs typeface="B Nazanin" panose="00000400000000000000" pitchFamily="2" charset="-78"/>
              </a:rPr>
              <a:t>علایم تایید‌کننده</a:t>
            </a:r>
            <a:endParaRPr lang="en-US" sz="3600" b="1" dirty="0">
              <a:solidFill>
                <a:schemeClr val="bg1"/>
              </a:solidFill>
              <a:cs typeface="B Nazanin" panose="00000400000000000000" pitchFamily="2" charset="-78"/>
            </a:endParaRPr>
          </a:p>
        </p:txBody>
      </p:sp>
      <p:sp>
        <p:nvSpPr>
          <p:cNvPr id="6" name="Rectangle 5"/>
          <p:cNvSpPr/>
          <p:nvPr/>
        </p:nvSpPr>
        <p:spPr>
          <a:xfrm>
            <a:off x="703377" y="2514182"/>
            <a:ext cx="7737246" cy="2062103"/>
          </a:xfrm>
          <a:prstGeom prst="rect">
            <a:avLst/>
          </a:prstGeom>
        </p:spPr>
        <p:txBody>
          <a:bodyPr wrap="square">
            <a:spAutoFit/>
          </a:bodyPr>
          <a:lstStyle/>
          <a:p>
            <a:pPr algn="just" rtl="1"/>
            <a:r>
              <a:rPr lang="ar-SA" sz="3200" b="1" dirty="0" smtClean="0">
                <a:solidFill>
                  <a:schemeClr val="accent5">
                    <a:lumMod val="40000"/>
                    <a:lumOff val="60000"/>
                  </a:schemeClr>
                </a:solidFill>
                <a:cs typeface="B Nazanin" panose="00000400000000000000" pitchFamily="2" charset="-78"/>
              </a:rPr>
              <a:t>علايم </a:t>
            </a:r>
            <a:r>
              <a:rPr lang="ar-SA" sz="3200" b="1" dirty="0">
                <a:solidFill>
                  <a:schemeClr val="accent5">
                    <a:lumMod val="40000"/>
                    <a:lumOff val="60000"/>
                  </a:schemeClr>
                </a:solidFill>
                <a:cs typeface="B Nazanin" panose="00000400000000000000" pitchFamily="2" charset="-78"/>
              </a:rPr>
              <a:t>تاييد كننده يا نشانه‌هاي مستقيم مصرف مواد هرگز بخشی از رشد طبيعي نوجوان نيست و بروز همزمان تعدادي از اين علايم در نوجوان بسيار جدي تلقی می‌شود. </a:t>
            </a:r>
            <a:endParaRPr lang="en-US" sz="3200" b="1" dirty="0">
              <a:solidFill>
                <a:schemeClr val="accent5">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1064757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0" y="10334"/>
            <a:ext cx="9144000" cy="6858000"/>
          </a:xfrm>
          <a:prstGeom prst="rect">
            <a:avLst/>
          </a:prstGeom>
        </p:spPr>
      </p:pic>
      <p:sp>
        <p:nvSpPr>
          <p:cNvPr id="5" name="Rectangle 4"/>
          <p:cNvSpPr/>
          <p:nvPr/>
        </p:nvSpPr>
        <p:spPr>
          <a:xfrm>
            <a:off x="2854285" y="220360"/>
            <a:ext cx="3435428" cy="646331"/>
          </a:xfrm>
          <a:prstGeom prst="rect">
            <a:avLst/>
          </a:prstGeom>
        </p:spPr>
        <p:txBody>
          <a:bodyPr wrap="square">
            <a:spAutoFit/>
          </a:bodyPr>
          <a:lstStyle/>
          <a:p>
            <a:pPr algn="just" rtl="1"/>
            <a:r>
              <a:rPr lang="fa-IR" sz="3600" b="1" dirty="0" smtClean="0">
                <a:solidFill>
                  <a:schemeClr val="bg1"/>
                </a:solidFill>
                <a:cs typeface="B Nazanin" panose="00000400000000000000" pitchFamily="2" charset="-78"/>
              </a:rPr>
              <a:t>علایم تایید‌کننده</a:t>
            </a:r>
            <a:endParaRPr lang="en-US" sz="3600" b="1" dirty="0">
              <a:solidFill>
                <a:schemeClr val="bg1"/>
              </a:solidFill>
              <a:cs typeface="B Nazanin" panose="00000400000000000000" pitchFamily="2" charset="-78"/>
            </a:endParaRPr>
          </a:p>
        </p:txBody>
      </p:sp>
      <p:sp>
        <p:nvSpPr>
          <p:cNvPr id="6" name="Rectangle 5"/>
          <p:cNvSpPr/>
          <p:nvPr/>
        </p:nvSpPr>
        <p:spPr>
          <a:xfrm>
            <a:off x="193962" y="856357"/>
            <a:ext cx="8756073" cy="5847755"/>
          </a:xfrm>
          <a:prstGeom prst="rect">
            <a:avLst/>
          </a:prstGeom>
        </p:spPr>
        <p:txBody>
          <a:bodyPr wrap="square">
            <a:spAutoFit/>
          </a:bodyPr>
          <a:lstStyle/>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مفقود شدن پول يا اشيا با ارزشي كه قابليت فروش داشته باشند.</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گير افتادن مکرر در حال سيگار كشيدن </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پيدا شدن وسايل مصرف مواد مخدر (كاغذ سيگار، رزورق و ..)</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ناپديد شدن يا كاهش قرص‌هاى مسكن مخدر مانند كديين يا داروهاى خواب‌آور و آرامبخش</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افزايش يا كاهش قابل ملاحظه در ميزان خواب يا بى نظمى شديد خواب و بيدارى</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دوستان جديد اغلب مسن‌تر هستند و دور از خانه یکدیگر را ملاقات مى‌كنند.</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زير پا گذاشتن قوانين خانه مثل ساعت ورود و خروج </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تماس‌هاي تلفني مشكوک به ويژه در شب </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نوجوان در مورد حوادث كم‌اهميت مرتب دروغ مي‌گويد و اصرار دارد که دروغ نگفته است.</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مشكلات و تغييرات جسمي، مثل خستگي مداوم، بيان جملات غير‌واضح، زخم‌هاي بي‌دليل و مواردی از این قبیل.</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داشتن مقدار زيادي پول بدون آن كه توضيحي براي آن داشته باشد، يا برعكس نياز مكرر به پول زياد. </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بوى دود و الكل، يا مواد از بدن يا دهان نوجوان.</a:t>
            </a:r>
            <a:endParaRPr lang="en-US" sz="2200" b="1" dirty="0">
              <a:solidFill>
                <a:schemeClr val="accent5">
                  <a:lumMod val="40000"/>
                  <a:lumOff val="60000"/>
                </a:schemeClr>
              </a:solidFill>
              <a:cs typeface="B Nazanin" panose="00000400000000000000" pitchFamily="2" charset="-78"/>
            </a:endParaRPr>
          </a:p>
          <a:p>
            <a:pPr marL="342900" lvl="0" indent="-342900" algn="just" rtl="1">
              <a:buClr>
                <a:schemeClr val="bg1"/>
              </a:buClr>
              <a:buFont typeface="Arial" panose="020B0604020202020204" pitchFamily="34" charset="0"/>
              <a:buChar char="•"/>
            </a:pPr>
            <a:r>
              <a:rPr lang="ar-SA" sz="2200" b="1" dirty="0">
                <a:solidFill>
                  <a:schemeClr val="accent5">
                    <a:lumMod val="40000"/>
                    <a:lumOff val="60000"/>
                  </a:schemeClr>
                </a:solidFill>
                <a:cs typeface="B Nazanin" panose="00000400000000000000" pitchFamily="2" charset="-78"/>
              </a:rPr>
              <a:t>وقتي درباره مصرف مواد از نوجوان سوال مي‌پرسيد، با پرخاشگري جواب مي‌دهد. </a:t>
            </a:r>
            <a:endParaRPr lang="en-US" sz="2200" b="1" dirty="0">
              <a:solidFill>
                <a:schemeClr val="accent5">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3189312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Rectangle 4"/>
          <p:cNvSpPr/>
          <p:nvPr/>
        </p:nvSpPr>
        <p:spPr>
          <a:xfrm>
            <a:off x="2980826" y="462169"/>
            <a:ext cx="2826415" cy="646331"/>
          </a:xfrm>
          <a:prstGeom prst="rect">
            <a:avLst/>
          </a:prstGeom>
        </p:spPr>
        <p:txBody>
          <a:bodyPr wrap="none">
            <a:spAutoFit/>
          </a:bodyPr>
          <a:lstStyle/>
          <a:p>
            <a:pPr algn="ctr"/>
            <a:r>
              <a:rPr lang="fa-IR" sz="3600" b="1" dirty="0" smtClean="0">
                <a:solidFill>
                  <a:schemeClr val="bg1"/>
                </a:solidFill>
                <a:cs typeface="B Nazanin" panose="00000400000000000000" pitchFamily="2" charset="-78"/>
              </a:rPr>
              <a:t>صحبت با نوجوان</a:t>
            </a:r>
            <a:endParaRPr lang="en-US" sz="3600" b="1" dirty="0">
              <a:solidFill>
                <a:schemeClr val="bg1"/>
              </a:solidFill>
              <a:cs typeface="B Nazanin" panose="00000400000000000000" pitchFamily="2" charset="-78"/>
            </a:endParaRPr>
          </a:p>
        </p:txBody>
      </p:sp>
      <p:sp>
        <p:nvSpPr>
          <p:cNvPr id="6" name="Rectangle 5"/>
          <p:cNvSpPr/>
          <p:nvPr/>
        </p:nvSpPr>
        <p:spPr>
          <a:xfrm>
            <a:off x="423081" y="1368720"/>
            <a:ext cx="8488907" cy="4401205"/>
          </a:xfrm>
          <a:prstGeom prst="rect">
            <a:avLst/>
          </a:prstGeom>
        </p:spPr>
        <p:txBody>
          <a:bodyPr wrap="square">
            <a:spAutoFit/>
          </a:bodyPr>
          <a:lstStyle/>
          <a:p>
            <a:pPr marL="342900" indent="-342900" algn="just" rtl="1">
              <a:buClr>
                <a:schemeClr val="bg1"/>
              </a:buClr>
              <a:buFont typeface="Wingdings" panose="05000000000000000000" pitchFamily="2" charset="2"/>
              <a:buChar char="§"/>
            </a:pPr>
            <a:r>
              <a:rPr lang="x-none" sz="2800" b="1" dirty="0" smtClean="0">
                <a:solidFill>
                  <a:schemeClr val="accent5">
                    <a:lumMod val="40000"/>
                    <a:lumOff val="60000"/>
                  </a:schemeClr>
                </a:solidFill>
                <a:cs typeface="B Nazanin" panose="00000400000000000000" pitchFamily="2" charset="-78"/>
              </a:rPr>
              <a:t>صحبت </a:t>
            </a:r>
            <a:r>
              <a:rPr lang="x-none" sz="2800" b="1" dirty="0">
                <a:solidFill>
                  <a:schemeClr val="accent5">
                    <a:lumMod val="40000"/>
                    <a:lumOff val="60000"/>
                  </a:schemeClr>
                </a:solidFill>
                <a:cs typeface="B Nazanin" panose="00000400000000000000" pitchFamily="2" charset="-78"/>
              </a:rPr>
              <a:t>دربردارنده واقعیت‌ها </a:t>
            </a:r>
            <a:r>
              <a:rPr lang="x-none" sz="2800" b="1" dirty="0" smtClean="0">
                <a:solidFill>
                  <a:schemeClr val="accent5">
                    <a:lumMod val="40000"/>
                    <a:lumOff val="60000"/>
                  </a:schemeClr>
                </a:solidFill>
                <a:cs typeface="B Nazanin" panose="00000400000000000000" pitchFamily="2" charset="-78"/>
              </a:rPr>
              <a:t>باش</a:t>
            </a:r>
            <a:r>
              <a:rPr lang="fa-IR" sz="2800" b="1" dirty="0" smtClean="0">
                <a:solidFill>
                  <a:schemeClr val="accent5">
                    <a:lumMod val="40000"/>
                    <a:lumOff val="60000"/>
                  </a:schemeClr>
                </a:solidFill>
                <a:cs typeface="B Nazanin" panose="00000400000000000000" pitchFamily="2" charset="-78"/>
              </a:rPr>
              <a:t>د</a:t>
            </a:r>
            <a:r>
              <a:rPr lang="x-none" sz="2800" b="1" dirty="0" smtClean="0">
                <a:solidFill>
                  <a:schemeClr val="accent5">
                    <a:lumMod val="40000"/>
                    <a:lumOff val="60000"/>
                  </a:schemeClr>
                </a:solidFill>
                <a:cs typeface="B Nazanin" panose="00000400000000000000" pitchFamily="2" charset="-78"/>
              </a:rPr>
              <a:t> </a:t>
            </a:r>
            <a:r>
              <a:rPr lang="x-none" sz="2800" b="1" dirty="0">
                <a:solidFill>
                  <a:schemeClr val="accent5">
                    <a:lumMod val="40000"/>
                    <a:lumOff val="60000"/>
                  </a:schemeClr>
                </a:solidFill>
                <a:cs typeface="B Nazanin" panose="00000400000000000000" pitchFamily="2" charset="-78"/>
              </a:rPr>
              <a:t>و صریح و کوتاه بیان شود.</a:t>
            </a:r>
            <a:endParaRPr lang="ar-IQ" sz="2800" b="1" dirty="0">
              <a:solidFill>
                <a:schemeClr val="accent5">
                  <a:lumMod val="40000"/>
                  <a:lumOff val="60000"/>
                </a:schemeClr>
              </a:solidFill>
              <a:cs typeface="B Nazanin" panose="00000400000000000000" pitchFamily="2" charset="-78"/>
            </a:endParaRPr>
          </a:p>
          <a:p>
            <a:pPr marL="457200" indent="-457200" algn="just" rtl="1">
              <a:buClr>
                <a:schemeClr val="bg1"/>
              </a:buClr>
              <a:buFont typeface="Wingdings" panose="05000000000000000000" pitchFamily="2" charset="2"/>
              <a:buChar char="§"/>
            </a:pPr>
            <a:r>
              <a:rPr lang="ar-IQ" sz="2800" b="1" dirty="0">
                <a:solidFill>
                  <a:schemeClr val="accent5">
                    <a:lumMod val="40000"/>
                    <a:lumOff val="60000"/>
                  </a:schemeClr>
                </a:solidFill>
                <a:cs typeface="B Nazanin" panose="00000400000000000000" pitchFamily="2" charset="-78"/>
              </a:rPr>
              <a:t>از </a:t>
            </a:r>
            <a:r>
              <a:rPr lang="ar-IQ" sz="2800" b="1" dirty="0" smtClean="0">
                <a:solidFill>
                  <a:schemeClr val="accent5">
                    <a:lumMod val="40000"/>
                    <a:lumOff val="60000"/>
                  </a:schemeClr>
                </a:solidFill>
                <a:cs typeface="B Nazanin" panose="00000400000000000000" pitchFamily="2" charset="-78"/>
              </a:rPr>
              <a:t>فرصت</a:t>
            </a:r>
            <a:r>
              <a:rPr lang="fa-IR" sz="2800" b="1" dirty="0" smtClean="0">
                <a:solidFill>
                  <a:schemeClr val="accent5">
                    <a:lumMod val="40000"/>
                    <a:lumOff val="60000"/>
                  </a:schemeClr>
                </a:solidFill>
                <a:cs typeface="B Nazanin" panose="00000400000000000000" pitchFamily="2" charset="-78"/>
              </a:rPr>
              <a:t>‌</a:t>
            </a:r>
            <a:r>
              <a:rPr lang="ar-IQ" sz="2800" b="1" dirty="0" smtClean="0">
                <a:solidFill>
                  <a:schemeClr val="accent5">
                    <a:lumMod val="40000"/>
                    <a:lumOff val="60000"/>
                  </a:schemeClr>
                </a:solidFill>
                <a:cs typeface="B Nazanin" panose="00000400000000000000" pitchFamily="2" charset="-78"/>
              </a:rPr>
              <a:t>ها </a:t>
            </a:r>
            <a:r>
              <a:rPr lang="ar-IQ" sz="2800" b="1" dirty="0">
                <a:solidFill>
                  <a:schemeClr val="accent5">
                    <a:lumMod val="40000"/>
                    <a:lumOff val="60000"/>
                  </a:schemeClr>
                </a:solidFill>
                <a:cs typeface="B Nazanin" panose="00000400000000000000" pitchFamily="2" charset="-78"/>
              </a:rPr>
              <a:t>استفاده کنید</a:t>
            </a:r>
            <a:r>
              <a:rPr lang="ar-IQ" sz="2800" b="1" dirty="0" smtClean="0">
                <a:solidFill>
                  <a:schemeClr val="accent5">
                    <a:lumMod val="40000"/>
                    <a:lumOff val="60000"/>
                  </a:schemeClr>
                </a:solidFill>
                <a:cs typeface="B Nazanin" panose="00000400000000000000" pitchFamily="2" charset="-78"/>
              </a:rPr>
              <a:t>.</a:t>
            </a:r>
            <a:endParaRPr lang="fa-IR" sz="2800" b="1" dirty="0" smtClean="0">
              <a:solidFill>
                <a:schemeClr val="accent5">
                  <a:lumMod val="40000"/>
                  <a:lumOff val="60000"/>
                </a:schemeClr>
              </a:solidFill>
              <a:cs typeface="B Nazanin" panose="00000400000000000000" pitchFamily="2" charset="-78"/>
            </a:endParaRPr>
          </a:p>
          <a:p>
            <a:pPr marL="457200" indent="-457200" algn="just" rtl="1">
              <a:buClr>
                <a:schemeClr val="bg1"/>
              </a:buClr>
              <a:buFont typeface="Wingdings" panose="05000000000000000000" pitchFamily="2" charset="2"/>
              <a:buChar char="§"/>
            </a:pPr>
            <a:r>
              <a:rPr lang="fa-IR" sz="2800" b="1" dirty="0">
                <a:solidFill>
                  <a:schemeClr val="accent5">
                    <a:lumMod val="40000"/>
                    <a:lumOff val="60000"/>
                  </a:schemeClr>
                </a:solidFill>
                <a:cs typeface="B Nazanin" panose="00000400000000000000" pitchFamily="2" charset="-78"/>
              </a:rPr>
              <a:t>ب</a:t>
            </a:r>
            <a:r>
              <a:rPr lang="ar-SA" sz="2800" b="1" dirty="0" smtClean="0">
                <a:solidFill>
                  <a:schemeClr val="accent5">
                    <a:lumMod val="40000"/>
                    <a:lumOff val="60000"/>
                  </a:schemeClr>
                </a:solidFill>
                <a:cs typeface="B Nazanin" panose="00000400000000000000" pitchFamily="2" charset="-78"/>
              </a:rPr>
              <a:t>كوشيد </a:t>
            </a:r>
            <a:r>
              <a:rPr lang="ar-SA" sz="2800" b="1" dirty="0">
                <a:solidFill>
                  <a:schemeClr val="accent5">
                    <a:lumMod val="40000"/>
                    <a:lumOff val="60000"/>
                  </a:schemeClr>
                </a:solidFill>
                <a:cs typeface="B Nazanin" panose="00000400000000000000" pitchFamily="2" charset="-78"/>
              </a:rPr>
              <a:t>از سخنراني اجتناب نمایید و توجه خود را بيشتر به گفتگوي آزاد متمركز كنيد. </a:t>
            </a:r>
            <a:endParaRPr lang="fa-IR" sz="2800" b="1" dirty="0">
              <a:solidFill>
                <a:schemeClr val="accent5">
                  <a:lumMod val="40000"/>
                  <a:lumOff val="60000"/>
                </a:schemeClr>
              </a:solidFill>
              <a:cs typeface="B Nazanin" panose="00000400000000000000" pitchFamily="2" charset="-78"/>
            </a:endParaRPr>
          </a:p>
          <a:p>
            <a:pPr marL="457200" indent="-457200" algn="just" rtl="1">
              <a:buClr>
                <a:schemeClr val="bg1"/>
              </a:buClr>
              <a:buFont typeface="Wingdings" panose="05000000000000000000" pitchFamily="2" charset="2"/>
              <a:buChar char="§"/>
            </a:pPr>
            <a:r>
              <a:rPr lang="ar-SA" sz="2800" b="1" dirty="0" smtClean="0">
                <a:solidFill>
                  <a:schemeClr val="accent5">
                    <a:lumMod val="40000"/>
                    <a:lumOff val="60000"/>
                  </a:schemeClr>
                </a:solidFill>
                <a:cs typeface="B Nazanin" panose="00000400000000000000" pitchFamily="2" charset="-78"/>
              </a:rPr>
              <a:t>همواره </a:t>
            </a:r>
            <a:r>
              <a:rPr lang="ar-SA" sz="2800" b="1" dirty="0">
                <a:solidFill>
                  <a:schemeClr val="accent5">
                    <a:lumMod val="40000"/>
                    <a:lumOff val="60000"/>
                  </a:schemeClr>
                </a:solidFill>
                <a:cs typeface="B Nazanin" panose="00000400000000000000" pitchFamily="2" charset="-78"/>
              </a:rPr>
              <a:t>برخورد آرام داشته باشید و نوجوان را به سوال پرسيدن و حرف زدن دربارة افكارشان ترغيب نماييد. </a:t>
            </a:r>
            <a:endParaRPr lang="en-US" sz="2800" b="1" dirty="0">
              <a:solidFill>
                <a:schemeClr val="accent5">
                  <a:lumMod val="40000"/>
                  <a:lumOff val="60000"/>
                </a:schemeClr>
              </a:solidFill>
              <a:cs typeface="B Nazanin" panose="00000400000000000000" pitchFamily="2" charset="-78"/>
            </a:endParaRPr>
          </a:p>
          <a:p>
            <a:pPr marL="457200" indent="-457200" algn="just" rtl="1">
              <a:buClr>
                <a:schemeClr val="bg1"/>
              </a:buClr>
              <a:buFont typeface="Wingdings" panose="05000000000000000000" pitchFamily="2" charset="2"/>
              <a:buChar char="§"/>
            </a:pPr>
            <a:r>
              <a:rPr lang="ar-SA" sz="2800" b="1" dirty="0" smtClean="0">
                <a:solidFill>
                  <a:schemeClr val="accent5">
                    <a:lumMod val="40000"/>
                    <a:lumOff val="60000"/>
                  </a:schemeClr>
                </a:solidFill>
                <a:cs typeface="B Nazanin" panose="00000400000000000000" pitchFamily="2" charset="-78"/>
              </a:rPr>
              <a:t>سعي </a:t>
            </a:r>
            <a:r>
              <a:rPr lang="ar-SA" sz="2800" b="1" dirty="0">
                <a:solidFill>
                  <a:schemeClr val="accent5">
                    <a:lumMod val="40000"/>
                    <a:lumOff val="60000"/>
                  </a:schemeClr>
                </a:solidFill>
                <a:cs typeface="B Nazanin" panose="00000400000000000000" pitchFamily="2" charset="-78"/>
              </a:rPr>
              <a:t>كنيد ديدگاه فرزند خود را درک کنید. </a:t>
            </a:r>
            <a:endParaRPr lang="fa-IR" sz="2800" b="1" dirty="0">
              <a:solidFill>
                <a:schemeClr val="accent5">
                  <a:lumMod val="40000"/>
                  <a:lumOff val="60000"/>
                </a:schemeClr>
              </a:solidFill>
              <a:cs typeface="B Nazanin" panose="00000400000000000000" pitchFamily="2" charset="-78"/>
            </a:endParaRPr>
          </a:p>
          <a:p>
            <a:pPr marL="457200" indent="-457200" algn="just" rtl="1">
              <a:buClr>
                <a:schemeClr val="bg1"/>
              </a:buClr>
              <a:buFont typeface="Wingdings" panose="05000000000000000000" pitchFamily="2" charset="2"/>
              <a:buChar char="§"/>
            </a:pPr>
            <a:r>
              <a:rPr lang="ar-SA" sz="2800" b="1" dirty="0" smtClean="0">
                <a:solidFill>
                  <a:schemeClr val="accent5">
                    <a:lumMod val="40000"/>
                    <a:lumOff val="60000"/>
                  </a:schemeClr>
                </a:solidFill>
                <a:cs typeface="B Nazanin" panose="00000400000000000000" pitchFamily="2" charset="-78"/>
              </a:rPr>
              <a:t>از </a:t>
            </a:r>
            <a:r>
              <a:rPr lang="ar-SA" sz="2800" b="1" dirty="0">
                <a:solidFill>
                  <a:schemeClr val="accent5">
                    <a:lumMod val="40000"/>
                    <a:lumOff val="60000"/>
                  </a:schemeClr>
                </a:solidFill>
                <a:cs typeface="B Nazanin" panose="00000400000000000000" pitchFamily="2" charset="-78"/>
              </a:rPr>
              <a:t>نوجوانان انتظار نداشته باشيد صرفا به علت اینكه شما پدر يا مادر او هستيد، درباره همه چيز با شما موافق باشند، ولي به ياد داشته باشيد كه والدين هم حقوقي دارند. </a:t>
            </a:r>
            <a:endParaRPr lang="en-US" sz="2800" b="1" dirty="0">
              <a:solidFill>
                <a:schemeClr val="accent5">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439830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Rectangle 4"/>
          <p:cNvSpPr/>
          <p:nvPr/>
        </p:nvSpPr>
        <p:spPr>
          <a:xfrm>
            <a:off x="2980826" y="462169"/>
            <a:ext cx="2826415" cy="646331"/>
          </a:xfrm>
          <a:prstGeom prst="rect">
            <a:avLst/>
          </a:prstGeom>
        </p:spPr>
        <p:txBody>
          <a:bodyPr wrap="none">
            <a:spAutoFit/>
          </a:bodyPr>
          <a:lstStyle/>
          <a:p>
            <a:pPr algn="ctr"/>
            <a:r>
              <a:rPr lang="fa-IR" sz="3600" b="1" dirty="0" smtClean="0">
                <a:solidFill>
                  <a:schemeClr val="bg1"/>
                </a:solidFill>
                <a:cs typeface="B Nazanin" panose="00000400000000000000" pitchFamily="2" charset="-78"/>
              </a:rPr>
              <a:t>صحبت با نوجوان</a:t>
            </a:r>
            <a:endParaRPr lang="en-US" sz="3600" b="1" dirty="0">
              <a:solidFill>
                <a:schemeClr val="bg1"/>
              </a:solidFill>
              <a:cs typeface="B Nazanin" panose="00000400000000000000" pitchFamily="2" charset="-78"/>
            </a:endParaRPr>
          </a:p>
        </p:txBody>
      </p:sp>
      <p:sp>
        <p:nvSpPr>
          <p:cNvPr id="6" name="Rectangle 5"/>
          <p:cNvSpPr/>
          <p:nvPr/>
        </p:nvSpPr>
        <p:spPr>
          <a:xfrm>
            <a:off x="423081" y="1368720"/>
            <a:ext cx="8488907" cy="4524315"/>
          </a:xfrm>
          <a:prstGeom prst="rect">
            <a:avLst/>
          </a:prstGeom>
        </p:spPr>
        <p:txBody>
          <a:bodyPr wrap="square">
            <a:spAutoFit/>
          </a:bodyPr>
          <a:lstStyle/>
          <a:p>
            <a:pPr marL="457200" indent="-457200" algn="just" rtl="1">
              <a:buClr>
                <a:schemeClr val="bg1"/>
              </a:buClr>
              <a:buFont typeface="Wingdings" panose="05000000000000000000" pitchFamily="2" charset="2"/>
              <a:buChar char="§"/>
            </a:pPr>
            <a:endParaRPr lang="fa-IR" sz="3200" b="1" dirty="0" smtClean="0">
              <a:solidFill>
                <a:schemeClr val="accent5">
                  <a:lumMod val="40000"/>
                  <a:lumOff val="60000"/>
                </a:schemeClr>
              </a:solidFill>
              <a:cs typeface="B Nazanin" panose="00000400000000000000" pitchFamily="2" charset="-78"/>
            </a:endParaRPr>
          </a:p>
          <a:p>
            <a:pPr marL="457200" indent="-457200" algn="just" rtl="1">
              <a:buClr>
                <a:schemeClr val="bg1"/>
              </a:buClr>
              <a:buFont typeface="Wingdings" panose="05000000000000000000" pitchFamily="2" charset="2"/>
              <a:buChar char="§"/>
            </a:pPr>
            <a:r>
              <a:rPr lang="ar-SA" sz="3200" b="1" dirty="0" smtClean="0">
                <a:solidFill>
                  <a:schemeClr val="accent5">
                    <a:lumMod val="40000"/>
                    <a:lumOff val="60000"/>
                  </a:schemeClr>
                </a:solidFill>
                <a:cs typeface="B Nazanin" panose="00000400000000000000" pitchFamily="2" charset="-78"/>
              </a:rPr>
              <a:t>مهارت‌هاي </a:t>
            </a:r>
            <a:r>
              <a:rPr lang="ar-SA" sz="3200" b="1" dirty="0">
                <a:solidFill>
                  <a:schemeClr val="accent5">
                    <a:lumMod val="40000"/>
                    <a:lumOff val="60000"/>
                  </a:schemeClr>
                </a:solidFill>
                <a:cs typeface="B Nazanin" panose="00000400000000000000" pitchFamily="2" charset="-78"/>
              </a:rPr>
              <a:t>گوش کردن فعال را ياد بگيريد. </a:t>
            </a:r>
            <a:endParaRPr lang="en-US" sz="3200" b="1" dirty="0">
              <a:solidFill>
                <a:schemeClr val="accent5">
                  <a:lumMod val="40000"/>
                  <a:lumOff val="60000"/>
                </a:schemeClr>
              </a:solidFill>
              <a:cs typeface="B Nazanin" panose="00000400000000000000" pitchFamily="2" charset="-78"/>
            </a:endParaRPr>
          </a:p>
          <a:p>
            <a:pPr marL="457200" indent="-457200" algn="just" rtl="1">
              <a:buClr>
                <a:schemeClr val="bg1"/>
              </a:buClr>
              <a:buFont typeface="Wingdings" panose="05000000000000000000" pitchFamily="2" charset="2"/>
              <a:buChar char="§"/>
            </a:pPr>
            <a:r>
              <a:rPr lang="ar-SA" sz="3200" b="1" dirty="0" smtClean="0">
                <a:solidFill>
                  <a:schemeClr val="accent5">
                    <a:lumMod val="40000"/>
                    <a:lumOff val="60000"/>
                  </a:schemeClr>
                </a:solidFill>
                <a:cs typeface="B Nazanin" panose="00000400000000000000" pitchFamily="2" charset="-78"/>
              </a:rPr>
              <a:t>وقتي </a:t>
            </a:r>
            <a:r>
              <a:rPr lang="ar-SA" sz="3200" b="1" dirty="0">
                <a:solidFill>
                  <a:schemeClr val="accent5">
                    <a:lumMod val="40000"/>
                    <a:lumOff val="60000"/>
                  </a:schemeClr>
                </a:solidFill>
                <a:cs typeface="B Nazanin" panose="00000400000000000000" pitchFamily="2" charset="-78"/>
              </a:rPr>
              <a:t>واقعيات را درباره مواد توضيح مي‌دهيد و درباره نقاط قوت و ضعف آن صحبت مي‌كنيد، تا آنجا كه ممكن است سعي كنيد دقيق و عيني باشيد. </a:t>
            </a:r>
            <a:endParaRPr lang="fa-IR" sz="3200" b="1" dirty="0">
              <a:solidFill>
                <a:schemeClr val="accent5">
                  <a:lumMod val="40000"/>
                  <a:lumOff val="60000"/>
                </a:schemeClr>
              </a:solidFill>
              <a:cs typeface="B Nazanin" panose="00000400000000000000" pitchFamily="2" charset="-78"/>
            </a:endParaRPr>
          </a:p>
          <a:p>
            <a:pPr marL="457200" indent="-457200" algn="just" rtl="1">
              <a:buClr>
                <a:schemeClr val="bg1"/>
              </a:buClr>
              <a:buFont typeface="Wingdings" panose="05000000000000000000" pitchFamily="2" charset="2"/>
              <a:buChar char="§"/>
            </a:pPr>
            <a:r>
              <a:rPr lang="ar-SA" sz="3200" b="1" dirty="0" smtClean="0">
                <a:solidFill>
                  <a:schemeClr val="accent5">
                    <a:lumMod val="40000"/>
                    <a:lumOff val="60000"/>
                  </a:schemeClr>
                </a:solidFill>
                <a:cs typeface="B Nazanin" panose="00000400000000000000" pitchFamily="2" charset="-78"/>
              </a:rPr>
              <a:t>از </a:t>
            </a:r>
            <a:r>
              <a:rPr lang="ar-SA" sz="3200" b="1" dirty="0">
                <a:solidFill>
                  <a:schemeClr val="accent5">
                    <a:lumMod val="40000"/>
                    <a:lumOff val="60000"/>
                  </a:schemeClr>
                </a:solidFill>
                <a:cs typeface="B Nazanin" panose="00000400000000000000" pitchFamily="2" charset="-78"/>
              </a:rPr>
              <a:t>سوالات باز پاسخ استفاده كنيد مانند، «چرا فكر مي‌كني مواد در مدرسه به مشكل تبديل شده است؟» ولي نپرسيد كه «كسي از دوستانت خواسته كه مصرف مواد را امتحان كني؟» </a:t>
            </a:r>
            <a:endParaRPr lang="en-US" sz="3200" b="1" dirty="0">
              <a:solidFill>
                <a:schemeClr val="accent5">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1199605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Rectangle 4"/>
          <p:cNvSpPr/>
          <p:nvPr/>
        </p:nvSpPr>
        <p:spPr>
          <a:xfrm>
            <a:off x="1758527" y="462169"/>
            <a:ext cx="5270994" cy="646331"/>
          </a:xfrm>
          <a:prstGeom prst="rect">
            <a:avLst/>
          </a:prstGeom>
        </p:spPr>
        <p:txBody>
          <a:bodyPr wrap="none">
            <a:spAutoFit/>
          </a:bodyPr>
          <a:lstStyle/>
          <a:p>
            <a:pPr algn="ctr"/>
            <a:r>
              <a:rPr lang="fa-IR" sz="3600" b="1" dirty="0" smtClean="0">
                <a:solidFill>
                  <a:schemeClr val="bg1"/>
                </a:solidFill>
                <a:cs typeface="B Nazanin" panose="00000400000000000000" pitchFamily="2" charset="-78"/>
              </a:rPr>
              <a:t>چگونگی پاسخ به سولات نوجوان</a:t>
            </a:r>
            <a:endParaRPr lang="en-US" sz="3600" b="1" dirty="0">
              <a:solidFill>
                <a:schemeClr val="bg1"/>
              </a:solidFill>
              <a:cs typeface="B Nazanin" panose="00000400000000000000" pitchFamily="2" charset="-78"/>
            </a:endParaRPr>
          </a:p>
        </p:txBody>
      </p:sp>
      <p:sp>
        <p:nvSpPr>
          <p:cNvPr id="6" name="Rectangle 5"/>
          <p:cNvSpPr/>
          <p:nvPr/>
        </p:nvSpPr>
        <p:spPr>
          <a:xfrm>
            <a:off x="423081" y="1516265"/>
            <a:ext cx="8488907" cy="4401205"/>
          </a:xfrm>
          <a:prstGeom prst="rect">
            <a:avLst/>
          </a:prstGeom>
        </p:spPr>
        <p:txBody>
          <a:bodyPr wrap="square">
            <a:spAutoFit/>
          </a:bodyPr>
          <a:lstStyle/>
          <a:p>
            <a:pPr marL="457200" lvl="0" indent="-457200" algn="just" rtl="1">
              <a:buClr>
                <a:schemeClr val="bg1"/>
              </a:buClr>
              <a:buFont typeface="Wingdings" panose="05000000000000000000" pitchFamily="2" charset="2"/>
              <a:buChar char="§"/>
            </a:pPr>
            <a:r>
              <a:rPr lang="ar-SA" sz="2800" b="1" dirty="0">
                <a:solidFill>
                  <a:schemeClr val="accent5">
                    <a:lumMod val="40000"/>
                    <a:lumOff val="60000"/>
                  </a:schemeClr>
                </a:solidFill>
                <a:cs typeface="B Nazanin" panose="00000400000000000000" pitchFamily="2" charset="-78"/>
              </a:rPr>
              <a:t>صادقانه پاسخ دهيد.  </a:t>
            </a:r>
            <a:endParaRPr lang="en-US" sz="2800" b="1" dirty="0">
              <a:solidFill>
                <a:schemeClr val="accent5">
                  <a:lumMod val="40000"/>
                  <a:lumOff val="60000"/>
                </a:schemeClr>
              </a:solidFill>
              <a:cs typeface="B Nazanin" panose="00000400000000000000" pitchFamily="2" charset="-78"/>
            </a:endParaRPr>
          </a:p>
          <a:p>
            <a:pPr marL="457200" lvl="0" indent="-457200" algn="just" rtl="1">
              <a:buClr>
                <a:schemeClr val="bg1"/>
              </a:buClr>
              <a:buFont typeface="Wingdings" panose="05000000000000000000" pitchFamily="2" charset="2"/>
              <a:buChar char="§"/>
            </a:pPr>
            <a:r>
              <a:rPr lang="ar-SA" sz="2800" b="1" dirty="0">
                <a:solidFill>
                  <a:schemeClr val="accent5">
                    <a:lumMod val="40000"/>
                    <a:lumOff val="60000"/>
                  </a:schemeClr>
                </a:solidFill>
                <a:cs typeface="B Nazanin" panose="00000400000000000000" pitchFamily="2" charset="-78"/>
              </a:rPr>
              <a:t>ارزش‌هاي خود را با صراحت بيان كنيد.</a:t>
            </a:r>
            <a:endParaRPr lang="en-US" sz="2800" b="1" dirty="0">
              <a:solidFill>
                <a:schemeClr val="accent5">
                  <a:lumMod val="40000"/>
                  <a:lumOff val="60000"/>
                </a:schemeClr>
              </a:solidFill>
              <a:cs typeface="B Nazanin" panose="00000400000000000000" pitchFamily="2" charset="-78"/>
            </a:endParaRPr>
          </a:p>
          <a:p>
            <a:pPr marL="457200" lvl="0" indent="-457200" algn="just" rtl="1">
              <a:buClr>
                <a:schemeClr val="bg1"/>
              </a:buClr>
              <a:buFont typeface="Wingdings" panose="05000000000000000000" pitchFamily="2" charset="2"/>
              <a:buChar char="§"/>
            </a:pPr>
            <a:r>
              <a:rPr lang="ar-SA" sz="2800" b="1" dirty="0">
                <a:solidFill>
                  <a:schemeClr val="accent5">
                    <a:lumMod val="40000"/>
                    <a:lumOff val="60000"/>
                  </a:schemeClr>
                </a:solidFill>
                <a:cs typeface="B Nazanin" panose="00000400000000000000" pitchFamily="2" charset="-78"/>
              </a:rPr>
              <a:t>مطالب مرتبط با مواد را تا حد توان بياموزيد و جهت كمک به فرزند خود براي درک و تشخيص پيام‌هاي متضادي كه دريافت مي‌كنند، آماده باشيد.</a:t>
            </a:r>
            <a:endParaRPr lang="en-US" sz="2800" b="1" dirty="0">
              <a:solidFill>
                <a:schemeClr val="accent5">
                  <a:lumMod val="40000"/>
                  <a:lumOff val="60000"/>
                </a:schemeClr>
              </a:solidFill>
              <a:cs typeface="B Nazanin" panose="00000400000000000000" pitchFamily="2" charset="-78"/>
            </a:endParaRPr>
          </a:p>
          <a:p>
            <a:pPr marL="457200" lvl="0" indent="-457200" algn="just" rtl="1">
              <a:buClr>
                <a:schemeClr val="bg1"/>
              </a:buClr>
              <a:buFont typeface="Wingdings" panose="05000000000000000000" pitchFamily="2" charset="2"/>
              <a:buChar char="§"/>
            </a:pPr>
            <a:r>
              <a:rPr lang="ar-SA" sz="2800" b="1" dirty="0">
                <a:solidFill>
                  <a:schemeClr val="accent5">
                    <a:lumMod val="40000"/>
                    <a:lumOff val="60000"/>
                  </a:schemeClr>
                </a:solidFill>
                <a:cs typeface="B Nazanin" panose="00000400000000000000" pitchFamily="2" charset="-78"/>
              </a:rPr>
              <a:t>تاكيد بر اين كه مصرف الكل و سایر مواد يک انتخاب است و در واقع قدرت خود را براي تصميم‌گيري سالم محک مي‌زنيم.</a:t>
            </a:r>
            <a:endParaRPr lang="en-US" sz="2800" b="1" dirty="0">
              <a:solidFill>
                <a:schemeClr val="accent5">
                  <a:lumMod val="40000"/>
                  <a:lumOff val="60000"/>
                </a:schemeClr>
              </a:solidFill>
              <a:cs typeface="B Nazanin" panose="00000400000000000000" pitchFamily="2" charset="-78"/>
            </a:endParaRPr>
          </a:p>
          <a:p>
            <a:pPr marL="457200" lvl="0" indent="-457200" algn="just" rtl="1">
              <a:buClr>
                <a:schemeClr val="bg1"/>
              </a:buClr>
              <a:buFont typeface="Wingdings" panose="05000000000000000000" pitchFamily="2" charset="2"/>
              <a:buChar char="§"/>
            </a:pPr>
            <a:r>
              <a:rPr lang="ar-SA" sz="2800" b="1" dirty="0">
                <a:solidFill>
                  <a:schemeClr val="accent5">
                    <a:lumMod val="40000"/>
                    <a:lumOff val="60000"/>
                  </a:schemeClr>
                </a:solidFill>
                <a:cs typeface="B Nazanin" panose="00000400000000000000" pitchFamily="2" charset="-78"/>
              </a:rPr>
              <a:t>نوجوان بايد بداند كه شما مي‌پذيريد اشتباه كردن و مشكل داشتن امري طبيعي است. آنها بايد بدانند كه هر زمان نياز داشته باشند مي‌توانند روي شما حساب كنند. </a:t>
            </a:r>
            <a:endParaRPr lang="en-US" sz="2800" b="1" dirty="0">
              <a:solidFill>
                <a:schemeClr val="accent5">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4054706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6" name="Rectangle 5"/>
          <p:cNvSpPr/>
          <p:nvPr/>
        </p:nvSpPr>
        <p:spPr>
          <a:xfrm>
            <a:off x="318655" y="583647"/>
            <a:ext cx="8593333" cy="5940088"/>
          </a:xfrm>
          <a:prstGeom prst="rect">
            <a:avLst/>
          </a:prstGeom>
        </p:spPr>
        <p:txBody>
          <a:bodyPr wrap="square">
            <a:spAutoFit/>
          </a:bodyPr>
          <a:lstStyle/>
          <a:p>
            <a:pPr algn="ctr" rtl="1"/>
            <a:r>
              <a:rPr lang="fa-IR" sz="3600" b="1" dirty="0">
                <a:solidFill>
                  <a:schemeClr val="bg1"/>
                </a:solidFill>
                <a:cs typeface="B Nazanin" panose="00000400000000000000" pitchFamily="2" charset="-78"/>
              </a:rPr>
              <a:t>اقدامات والد </a:t>
            </a:r>
            <a:r>
              <a:rPr lang="fa-IR" sz="3600" b="1" dirty="0" smtClean="0">
                <a:solidFill>
                  <a:schemeClr val="bg1"/>
                </a:solidFill>
                <a:cs typeface="B Nazanin" panose="00000400000000000000" pitchFamily="2" charset="-78"/>
              </a:rPr>
              <a:t>هوشمند</a:t>
            </a:r>
          </a:p>
          <a:p>
            <a:pPr algn="ctr" rtl="1"/>
            <a:endParaRPr lang="en-US" sz="3600" b="1" dirty="0">
              <a:solidFill>
                <a:schemeClr val="accent5">
                  <a:lumMod val="40000"/>
                  <a:lumOff val="60000"/>
                </a:schemeClr>
              </a:solidFill>
              <a:cs typeface="B Nazanin" panose="00000400000000000000" pitchFamily="2" charset="-78"/>
            </a:endParaRPr>
          </a:p>
          <a:p>
            <a:pPr algn="just" rtl="1"/>
            <a:r>
              <a:rPr lang="ar-SA" sz="2800" b="1" dirty="0" smtClean="0">
                <a:solidFill>
                  <a:schemeClr val="accent5">
                    <a:lumMod val="40000"/>
                    <a:lumOff val="60000"/>
                  </a:schemeClr>
                </a:solidFill>
                <a:cs typeface="B Nazanin" panose="00000400000000000000" pitchFamily="2" charset="-78"/>
              </a:rPr>
              <a:t>نمونه </a:t>
            </a:r>
            <a:r>
              <a:rPr lang="ar-SA" sz="2800" b="1" dirty="0">
                <a:solidFill>
                  <a:schemeClr val="accent5">
                    <a:lumMod val="40000"/>
                    <a:lumOff val="60000"/>
                  </a:schemeClr>
                </a:solidFill>
                <a:cs typeface="B Nazanin" panose="00000400000000000000" pitchFamily="2" charset="-78"/>
              </a:rPr>
              <a:t>كارهايي كه يک والد هوشمند براي محافظت از نوجوان انجام مي‌دهد:</a:t>
            </a:r>
            <a:endParaRPr lang="en-US" sz="2800" b="1" dirty="0">
              <a:solidFill>
                <a:schemeClr val="accent5">
                  <a:lumMod val="40000"/>
                  <a:lumOff val="60000"/>
                </a:schemeClr>
              </a:solidFill>
              <a:cs typeface="B Nazanin" panose="00000400000000000000" pitchFamily="2" charset="-78"/>
            </a:endParaRPr>
          </a:p>
          <a:p>
            <a:pPr lvl="0" algn="just" rtl="1"/>
            <a:endParaRPr lang="fa-IR" sz="2800" b="1" dirty="0" smtClean="0">
              <a:solidFill>
                <a:schemeClr val="accent5">
                  <a:lumMod val="40000"/>
                  <a:lumOff val="60000"/>
                </a:schemeClr>
              </a:solidFill>
              <a:cs typeface="B Nazanin" panose="00000400000000000000" pitchFamily="2" charset="-78"/>
            </a:endParaRPr>
          </a:p>
          <a:p>
            <a:pPr lvl="0" algn="just" rtl="1"/>
            <a:r>
              <a:rPr lang="fa-IR" sz="2800" b="1" dirty="0" smtClean="0">
                <a:solidFill>
                  <a:schemeClr val="accent5">
                    <a:lumMod val="40000"/>
                    <a:lumOff val="60000"/>
                  </a:schemeClr>
                </a:solidFill>
                <a:cs typeface="B Nazanin" panose="00000400000000000000" pitchFamily="2" charset="-78"/>
              </a:rPr>
              <a:t>1. </a:t>
            </a:r>
            <a:r>
              <a:rPr lang="ar-SA" sz="2800" b="1" dirty="0" smtClean="0">
                <a:solidFill>
                  <a:schemeClr val="accent5">
                    <a:lumMod val="40000"/>
                    <a:lumOff val="60000"/>
                  </a:schemeClr>
                </a:solidFill>
                <a:cs typeface="B Nazanin" panose="00000400000000000000" pitchFamily="2" charset="-78"/>
              </a:rPr>
              <a:t>آگاه </a:t>
            </a:r>
            <a:r>
              <a:rPr lang="ar-SA" sz="2800" b="1" dirty="0">
                <a:solidFill>
                  <a:schemeClr val="accent5">
                    <a:lumMod val="40000"/>
                    <a:lumOff val="60000"/>
                  </a:schemeClr>
                </a:solidFill>
                <a:cs typeface="B Nazanin" panose="00000400000000000000" pitchFamily="2" charset="-78"/>
              </a:rPr>
              <a:t>و هوشمند باشيد</a:t>
            </a:r>
            <a:r>
              <a:rPr lang="ar-SA" sz="2800" b="1" dirty="0" smtClean="0">
                <a:solidFill>
                  <a:schemeClr val="accent5">
                    <a:lumMod val="40000"/>
                    <a:lumOff val="60000"/>
                  </a:schemeClr>
                </a:solidFill>
                <a:cs typeface="B Nazanin" panose="00000400000000000000" pitchFamily="2" charset="-78"/>
              </a:rPr>
              <a:t>.</a:t>
            </a:r>
            <a:endParaRPr lang="en-US" sz="2800" b="1" dirty="0">
              <a:solidFill>
                <a:schemeClr val="accent5">
                  <a:lumMod val="40000"/>
                  <a:lumOff val="60000"/>
                </a:schemeClr>
              </a:solidFill>
              <a:cs typeface="B Nazanin" panose="00000400000000000000" pitchFamily="2" charset="-78"/>
            </a:endParaRPr>
          </a:p>
          <a:p>
            <a:pPr lvl="0" algn="just" rtl="1"/>
            <a:r>
              <a:rPr lang="fa-IR" sz="2800" b="1" dirty="0" smtClean="0">
                <a:solidFill>
                  <a:schemeClr val="accent5">
                    <a:lumMod val="40000"/>
                    <a:lumOff val="60000"/>
                  </a:schemeClr>
                </a:solidFill>
                <a:cs typeface="B Nazanin" panose="00000400000000000000" pitchFamily="2" charset="-78"/>
              </a:rPr>
              <a:t>2. </a:t>
            </a:r>
            <a:r>
              <a:rPr lang="ar-SA" sz="2800" b="1" dirty="0" smtClean="0">
                <a:solidFill>
                  <a:schemeClr val="accent5">
                    <a:lumMod val="40000"/>
                    <a:lumOff val="60000"/>
                  </a:schemeClr>
                </a:solidFill>
                <a:cs typeface="B Nazanin" panose="00000400000000000000" pitchFamily="2" charset="-78"/>
              </a:rPr>
              <a:t>براي </a:t>
            </a:r>
            <a:r>
              <a:rPr lang="ar-SA" sz="2800" b="1" dirty="0">
                <a:solidFill>
                  <a:schemeClr val="accent5">
                    <a:lumMod val="40000"/>
                    <a:lumOff val="60000"/>
                  </a:schemeClr>
                </a:solidFill>
                <a:cs typeface="B Nazanin" panose="00000400000000000000" pitchFamily="2" charset="-78"/>
              </a:rPr>
              <a:t>تعهد در قبال يادگيري الگويي فراهم آوريد. </a:t>
            </a:r>
            <a:endParaRPr lang="en-US" sz="2800" b="1" dirty="0">
              <a:solidFill>
                <a:schemeClr val="accent5">
                  <a:lumMod val="40000"/>
                  <a:lumOff val="60000"/>
                </a:schemeClr>
              </a:solidFill>
              <a:cs typeface="B Nazanin" panose="00000400000000000000" pitchFamily="2" charset="-78"/>
            </a:endParaRPr>
          </a:p>
          <a:p>
            <a:pPr lvl="0" algn="just" rtl="1"/>
            <a:r>
              <a:rPr lang="fa-IR" sz="2800" b="1" dirty="0" smtClean="0">
                <a:solidFill>
                  <a:schemeClr val="accent5">
                    <a:lumMod val="40000"/>
                    <a:lumOff val="60000"/>
                  </a:schemeClr>
                </a:solidFill>
                <a:cs typeface="B Nazanin" panose="00000400000000000000" pitchFamily="2" charset="-78"/>
              </a:rPr>
              <a:t>3. </a:t>
            </a:r>
            <a:r>
              <a:rPr lang="ar-SA" sz="2800" b="1" dirty="0" smtClean="0">
                <a:solidFill>
                  <a:schemeClr val="accent5">
                    <a:lumMod val="40000"/>
                    <a:lumOff val="60000"/>
                  </a:schemeClr>
                </a:solidFill>
                <a:cs typeface="B Nazanin" panose="00000400000000000000" pitchFamily="2" charset="-78"/>
              </a:rPr>
              <a:t>به </a:t>
            </a:r>
            <a:r>
              <a:rPr lang="ar-SA" sz="2800" b="1" dirty="0">
                <a:solidFill>
                  <a:schemeClr val="accent5">
                    <a:lumMod val="40000"/>
                    <a:lumOff val="60000"/>
                  </a:schemeClr>
                </a:solidFill>
                <a:cs typeface="B Nazanin" panose="00000400000000000000" pitchFamily="2" charset="-78"/>
              </a:rPr>
              <a:t>رشد مهارت‌هاي اجتماعي، مانند برنامه‌ريزي، تصميم‌گيري و مهارت‌هاي مقاومت كمک كنيد.</a:t>
            </a:r>
            <a:endParaRPr lang="en-US" sz="2800" b="1" dirty="0">
              <a:solidFill>
                <a:schemeClr val="accent5">
                  <a:lumMod val="40000"/>
                  <a:lumOff val="60000"/>
                </a:schemeClr>
              </a:solidFill>
              <a:cs typeface="B Nazanin" panose="00000400000000000000" pitchFamily="2" charset="-78"/>
            </a:endParaRPr>
          </a:p>
          <a:p>
            <a:pPr lvl="0" algn="just" rtl="1"/>
            <a:r>
              <a:rPr lang="fa-IR" sz="2800" b="1" dirty="0" smtClean="0">
                <a:solidFill>
                  <a:schemeClr val="accent5">
                    <a:lumMod val="40000"/>
                    <a:lumOff val="60000"/>
                  </a:schemeClr>
                </a:solidFill>
                <a:cs typeface="B Nazanin" panose="00000400000000000000" pitchFamily="2" charset="-78"/>
              </a:rPr>
              <a:t>4. </a:t>
            </a:r>
            <a:r>
              <a:rPr lang="ar-SA" sz="2800" b="1" dirty="0" smtClean="0">
                <a:solidFill>
                  <a:schemeClr val="accent5">
                    <a:lumMod val="40000"/>
                    <a:lumOff val="60000"/>
                  </a:schemeClr>
                </a:solidFill>
                <a:cs typeface="B Nazanin" panose="00000400000000000000" pitchFamily="2" charset="-78"/>
              </a:rPr>
              <a:t>به </a:t>
            </a:r>
            <a:r>
              <a:rPr lang="ar-SA" sz="2800" b="1" dirty="0">
                <a:solidFill>
                  <a:schemeClr val="accent5">
                    <a:lumMod val="40000"/>
                    <a:lumOff val="60000"/>
                  </a:schemeClr>
                </a:solidFill>
                <a:cs typeface="B Nazanin" panose="00000400000000000000" pitchFamily="2" charset="-78"/>
              </a:rPr>
              <a:t>نوجوانان كمک كنيد احساس قدرت و اراده شخصي، عزت نفس بالا و نظر مثبتي نسبت آينده خود داشته باشند.</a:t>
            </a:r>
            <a:endParaRPr lang="en-US" sz="2800" b="1" dirty="0">
              <a:solidFill>
                <a:schemeClr val="accent5">
                  <a:lumMod val="40000"/>
                  <a:lumOff val="60000"/>
                </a:schemeClr>
              </a:solidFill>
              <a:cs typeface="B Nazanin" panose="00000400000000000000" pitchFamily="2" charset="-78"/>
            </a:endParaRPr>
          </a:p>
          <a:p>
            <a:pPr lvl="0" algn="just" rtl="1"/>
            <a:r>
              <a:rPr lang="fa-IR" sz="2800" b="1" dirty="0" smtClean="0">
                <a:solidFill>
                  <a:schemeClr val="accent5">
                    <a:lumMod val="40000"/>
                    <a:lumOff val="60000"/>
                  </a:schemeClr>
                </a:solidFill>
                <a:cs typeface="B Nazanin" panose="00000400000000000000" pitchFamily="2" charset="-78"/>
              </a:rPr>
              <a:t>5. </a:t>
            </a:r>
            <a:r>
              <a:rPr lang="ar-SA" sz="2800" b="1" dirty="0" smtClean="0">
                <a:solidFill>
                  <a:schemeClr val="accent5">
                    <a:lumMod val="40000"/>
                    <a:lumOff val="60000"/>
                  </a:schemeClr>
                </a:solidFill>
                <a:cs typeface="B Nazanin" panose="00000400000000000000" pitchFamily="2" charset="-78"/>
              </a:rPr>
              <a:t>محدوديت </a:t>
            </a:r>
            <a:r>
              <a:rPr lang="ar-SA" sz="2800" b="1" dirty="0">
                <a:solidFill>
                  <a:schemeClr val="accent5">
                    <a:lumMod val="40000"/>
                    <a:lumOff val="60000"/>
                  </a:schemeClr>
                </a:solidFill>
                <a:cs typeface="B Nazanin" panose="00000400000000000000" pitchFamily="2" charset="-78"/>
              </a:rPr>
              <a:t>تعيين كنيد. الگو باشيد و انتظارات رفتارى مناسبى داشته باشيد</a:t>
            </a:r>
            <a:r>
              <a:rPr lang="ar-SA" sz="2800" b="1" dirty="0" smtClean="0">
                <a:solidFill>
                  <a:schemeClr val="accent5">
                    <a:lumMod val="40000"/>
                    <a:lumOff val="60000"/>
                  </a:schemeClr>
                </a:solidFill>
                <a:cs typeface="B Nazanin" panose="00000400000000000000" pitchFamily="2" charset="-78"/>
              </a:rPr>
              <a:t>.</a:t>
            </a:r>
            <a:endParaRPr lang="en-US" sz="2800" b="1" dirty="0">
              <a:solidFill>
                <a:schemeClr val="accent5">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2683934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13855" y="0"/>
            <a:ext cx="9144000" cy="6858000"/>
          </a:xfrm>
          <a:prstGeom prst="rect">
            <a:avLst/>
          </a:prstGeom>
        </p:spPr>
      </p:pic>
      <p:sp>
        <p:nvSpPr>
          <p:cNvPr id="6" name="Rectangle 5"/>
          <p:cNvSpPr/>
          <p:nvPr/>
        </p:nvSpPr>
        <p:spPr>
          <a:xfrm>
            <a:off x="327546" y="1156047"/>
            <a:ext cx="8488907" cy="4832092"/>
          </a:xfrm>
          <a:prstGeom prst="rect">
            <a:avLst/>
          </a:prstGeom>
        </p:spPr>
        <p:txBody>
          <a:bodyPr wrap="square">
            <a:spAutoFit/>
          </a:bodyPr>
          <a:lstStyle/>
          <a:p>
            <a:pPr lvl="0" algn="just" rtl="1"/>
            <a:r>
              <a:rPr lang="fa-IR" sz="2800" b="1" dirty="0" smtClean="0">
                <a:solidFill>
                  <a:schemeClr val="accent5">
                    <a:lumMod val="40000"/>
                    <a:lumOff val="60000"/>
                  </a:schemeClr>
                </a:solidFill>
                <a:cs typeface="B Nazanin" panose="00000400000000000000" pitchFamily="2" charset="-78"/>
              </a:rPr>
              <a:t>6. </a:t>
            </a:r>
            <a:r>
              <a:rPr lang="ar-SA" sz="2800" b="1" dirty="0">
                <a:solidFill>
                  <a:schemeClr val="accent5">
                    <a:lumMod val="40000"/>
                    <a:lumOff val="60000"/>
                  </a:schemeClr>
                </a:solidFill>
                <a:cs typeface="B Nazanin" panose="00000400000000000000" pitchFamily="2" charset="-78"/>
              </a:rPr>
              <a:t>ويژگي‌هاي مثبت مانند مسئوليت‌پذيري و خويشتنداري را تقويت كنيد. </a:t>
            </a:r>
            <a:endParaRPr lang="en-US" sz="2800" b="1" dirty="0">
              <a:solidFill>
                <a:schemeClr val="accent5">
                  <a:lumMod val="40000"/>
                  <a:lumOff val="60000"/>
                </a:schemeClr>
              </a:solidFill>
              <a:cs typeface="B Nazanin" panose="00000400000000000000" pitchFamily="2" charset="-78"/>
            </a:endParaRPr>
          </a:p>
          <a:p>
            <a:pPr lvl="0" algn="just" rtl="1"/>
            <a:r>
              <a:rPr lang="fa-IR" sz="2800" b="1" dirty="0" smtClean="0">
                <a:solidFill>
                  <a:schemeClr val="accent5">
                    <a:lumMod val="40000"/>
                    <a:lumOff val="60000"/>
                  </a:schemeClr>
                </a:solidFill>
                <a:cs typeface="B Nazanin" panose="00000400000000000000" pitchFamily="2" charset="-78"/>
              </a:rPr>
              <a:t>7. </a:t>
            </a:r>
            <a:r>
              <a:rPr lang="ar-SA" sz="2800" b="1" dirty="0" smtClean="0">
                <a:solidFill>
                  <a:schemeClr val="accent5">
                    <a:lumMod val="40000"/>
                    <a:lumOff val="60000"/>
                  </a:schemeClr>
                </a:solidFill>
                <a:cs typeface="B Nazanin" panose="00000400000000000000" pitchFamily="2" charset="-78"/>
              </a:rPr>
              <a:t>از </a:t>
            </a:r>
            <a:r>
              <a:rPr lang="ar-SA" sz="2800" b="1" dirty="0">
                <a:solidFill>
                  <a:schemeClr val="accent5">
                    <a:lumMod val="40000"/>
                    <a:lumOff val="60000"/>
                  </a:schemeClr>
                </a:solidFill>
                <a:cs typeface="B Nazanin" panose="00000400000000000000" pitchFamily="2" charset="-78"/>
              </a:rPr>
              <a:t>همه اعضاي خانواده حمايت كنيد</a:t>
            </a:r>
            <a:r>
              <a:rPr lang="ar-SA" sz="2800" b="1" dirty="0" smtClean="0">
                <a:solidFill>
                  <a:schemeClr val="accent5">
                    <a:lumMod val="40000"/>
                    <a:lumOff val="60000"/>
                  </a:schemeClr>
                </a:solidFill>
                <a:cs typeface="B Nazanin" panose="00000400000000000000" pitchFamily="2" charset="-78"/>
              </a:rPr>
              <a:t>.</a:t>
            </a:r>
            <a:endParaRPr lang="fa-IR" sz="2800" b="1" dirty="0" smtClean="0">
              <a:solidFill>
                <a:schemeClr val="accent5">
                  <a:lumMod val="40000"/>
                  <a:lumOff val="60000"/>
                </a:schemeClr>
              </a:solidFill>
              <a:cs typeface="B Nazanin" panose="00000400000000000000" pitchFamily="2" charset="-78"/>
            </a:endParaRPr>
          </a:p>
          <a:p>
            <a:pPr lvl="0" algn="just" rtl="1"/>
            <a:r>
              <a:rPr lang="fa-IR" sz="2800" b="1" dirty="0" smtClean="0">
                <a:solidFill>
                  <a:schemeClr val="accent5">
                    <a:lumMod val="40000"/>
                    <a:lumOff val="60000"/>
                  </a:schemeClr>
                </a:solidFill>
                <a:cs typeface="B Nazanin" panose="00000400000000000000" pitchFamily="2" charset="-78"/>
              </a:rPr>
              <a:t>8. </a:t>
            </a:r>
            <a:r>
              <a:rPr lang="ar-SA" sz="2800" b="1" dirty="0" smtClean="0">
                <a:solidFill>
                  <a:schemeClr val="accent5">
                    <a:lumMod val="40000"/>
                    <a:lumOff val="60000"/>
                  </a:schemeClr>
                </a:solidFill>
                <a:cs typeface="B Nazanin" panose="00000400000000000000" pitchFamily="2" charset="-78"/>
              </a:rPr>
              <a:t>با </a:t>
            </a:r>
            <a:r>
              <a:rPr lang="ar-SA" sz="2800" b="1" dirty="0">
                <a:solidFill>
                  <a:schemeClr val="accent5">
                    <a:lumMod val="40000"/>
                    <a:lumOff val="60000"/>
                  </a:schemeClr>
                </a:solidFill>
                <a:cs typeface="B Nazanin" panose="00000400000000000000" pitchFamily="2" charset="-78"/>
              </a:rPr>
              <a:t>يكديگر ارتباط مثبت داشته باشيد.</a:t>
            </a:r>
            <a:endParaRPr lang="en-US" sz="2800" b="1" dirty="0">
              <a:solidFill>
                <a:schemeClr val="accent5">
                  <a:lumMod val="40000"/>
                  <a:lumOff val="60000"/>
                </a:schemeClr>
              </a:solidFill>
              <a:cs typeface="B Nazanin" panose="00000400000000000000" pitchFamily="2" charset="-78"/>
            </a:endParaRPr>
          </a:p>
          <a:p>
            <a:pPr lvl="0" algn="just" rtl="1"/>
            <a:r>
              <a:rPr lang="fa-IR" sz="2800" b="1" dirty="0" smtClean="0">
                <a:solidFill>
                  <a:schemeClr val="accent5">
                    <a:lumMod val="40000"/>
                    <a:lumOff val="60000"/>
                  </a:schemeClr>
                </a:solidFill>
                <a:cs typeface="B Nazanin" panose="00000400000000000000" pitchFamily="2" charset="-78"/>
              </a:rPr>
              <a:t>9. </a:t>
            </a:r>
            <a:r>
              <a:rPr lang="ar-SA" sz="2800" b="1" dirty="0" smtClean="0">
                <a:solidFill>
                  <a:schemeClr val="accent5">
                    <a:lumMod val="40000"/>
                    <a:lumOff val="60000"/>
                  </a:schemeClr>
                </a:solidFill>
                <a:cs typeface="B Nazanin" panose="00000400000000000000" pitchFamily="2" charset="-78"/>
              </a:rPr>
              <a:t>استفاده </a:t>
            </a:r>
            <a:r>
              <a:rPr lang="ar-SA" sz="2800" b="1" dirty="0">
                <a:solidFill>
                  <a:schemeClr val="accent5">
                    <a:lumMod val="40000"/>
                    <a:lumOff val="60000"/>
                  </a:schemeClr>
                </a:solidFill>
                <a:cs typeface="B Nazanin" panose="00000400000000000000" pitchFamily="2" charset="-78"/>
              </a:rPr>
              <a:t>مفيد از وقت را تشويق كنيد، مثلا در فعاليت‌هاي تفريحي و خلاق شركت کرده و يا در منزل به افراد كمک نمایید.</a:t>
            </a:r>
            <a:endParaRPr lang="en-US" sz="2800" b="1" dirty="0">
              <a:solidFill>
                <a:schemeClr val="accent5">
                  <a:lumMod val="40000"/>
                  <a:lumOff val="60000"/>
                </a:schemeClr>
              </a:solidFill>
              <a:cs typeface="B Nazanin" panose="00000400000000000000" pitchFamily="2" charset="-78"/>
            </a:endParaRPr>
          </a:p>
          <a:p>
            <a:pPr lvl="0" algn="just" rtl="1"/>
            <a:r>
              <a:rPr lang="fa-IR" sz="2800" b="1" dirty="0" smtClean="0">
                <a:solidFill>
                  <a:schemeClr val="accent5">
                    <a:lumMod val="40000"/>
                    <a:lumOff val="60000"/>
                  </a:schemeClr>
                </a:solidFill>
                <a:cs typeface="B Nazanin" panose="00000400000000000000" pitchFamily="2" charset="-78"/>
              </a:rPr>
              <a:t>10. </a:t>
            </a:r>
            <a:r>
              <a:rPr lang="ar-SA" sz="2800" b="1" dirty="0" smtClean="0">
                <a:solidFill>
                  <a:schemeClr val="accent5">
                    <a:lumMod val="40000"/>
                    <a:lumOff val="60000"/>
                  </a:schemeClr>
                </a:solidFill>
                <a:cs typeface="B Nazanin" panose="00000400000000000000" pitchFamily="2" charset="-78"/>
              </a:rPr>
              <a:t>آگاهي </a:t>
            </a:r>
            <a:r>
              <a:rPr lang="ar-SA" sz="2800" b="1" dirty="0">
                <a:solidFill>
                  <a:schemeClr val="accent5">
                    <a:lumMod val="40000"/>
                    <a:lumOff val="60000"/>
                  </a:schemeClr>
                </a:solidFill>
                <a:cs typeface="B Nazanin" panose="00000400000000000000" pitchFamily="2" charset="-78"/>
              </a:rPr>
              <a:t>نوجوان را تقويت كنيد.</a:t>
            </a:r>
            <a:endParaRPr lang="en-US" sz="2800" b="1" dirty="0">
              <a:solidFill>
                <a:schemeClr val="accent5">
                  <a:lumMod val="40000"/>
                  <a:lumOff val="60000"/>
                </a:schemeClr>
              </a:solidFill>
              <a:cs typeface="B Nazanin" panose="00000400000000000000" pitchFamily="2" charset="-78"/>
            </a:endParaRPr>
          </a:p>
          <a:p>
            <a:pPr lvl="0" algn="just" rtl="1"/>
            <a:r>
              <a:rPr lang="fa-IR" sz="2800" b="1" dirty="0" smtClean="0">
                <a:solidFill>
                  <a:schemeClr val="accent5">
                    <a:lumMod val="40000"/>
                    <a:lumOff val="60000"/>
                  </a:schemeClr>
                </a:solidFill>
                <a:cs typeface="B Nazanin" panose="00000400000000000000" pitchFamily="2" charset="-78"/>
              </a:rPr>
              <a:t>11. </a:t>
            </a:r>
            <a:r>
              <a:rPr lang="ar-SA" sz="2800" b="1" dirty="0" smtClean="0">
                <a:solidFill>
                  <a:schemeClr val="accent5">
                    <a:lumMod val="40000"/>
                    <a:lumOff val="60000"/>
                  </a:schemeClr>
                </a:solidFill>
                <a:cs typeface="B Nazanin" panose="00000400000000000000" pitchFamily="2" charset="-78"/>
              </a:rPr>
              <a:t>سطح </a:t>
            </a:r>
            <a:r>
              <a:rPr lang="ar-SA" sz="2800" b="1" dirty="0">
                <a:solidFill>
                  <a:schemeClr val="accent5">
                    <a:lumMod val="40000"/>
                    <a:lumOff val="60000"/>
                  </a:schemeClr>
                </a:solidFill>
                <a:cs typeface="B Nazanin" panose="00000400000000000000" pitchFamily="2" charset="-78"/>
              </a:rPr>
              <a:t>آگاهي و مهارت خود را بالا ببريد.</a:t>
            </a:r>
            <a:endParaRPr lang="en-US" sz="2800" b="1" dirty="0">
              <a:solidFill>
                <a:schemeClr val="accent5">
                  <a:lumMod val="40000"/>
                  <a:lumOff val="60000"/>
                </a:schemeClr>
              </a:solidFill>
              <a:cs typeface="B Nazanin" panose="00000400000000000000" pitchFamily="2" charset="-78"/>
            </a:endParaRPr>
          </a:p>
          <a:p>
            <a:pPr lvl="0" algn="just" rtl="1"/>
            <a:r>
              <a:rPr lang="fa-IR" sz="2800" b="1" dirty="0" smtClean="0">
                <a:solidFill>
                  <a:schemeClr val="accent5">
                    <a:lumMod val="40000"/>
                    <a:lumOff val="60000"/>
                  </a:schemeClr>
                </a:solidFill>
                <a:cs typeface="B Nazanin" panose="00000400000000000000" pitchFamily="2" charset="-78"/>
              </a:rPr>
              <a:t>12. </a:t>
            </a:r>
            <a:r>
              <a:rPr lang="ar-SA" sz="2800" b="1" dirty="0" smtClean="0">
                <a:solidFill>
                  <a:schemeClr val="accent5">
                    <a:lumMod val="40000"/>
                    <a:lumOff val="60000"/>
                  </a:schemeClr>
                </a:solidFill>
                <a:cs typeface="B Nazanin" panose="00000400000000000000" pitchFamily="2" charset="-78"/>
              </a:rPr>
              <a:t>با </a:t>
            </a:r>
            <a:r>
              <a:rPr lang="ar-SA" sz="2800" b="1" dirty="0">
                <a:solidFill>
                  <a:schemeClr val="accent5">
                    <a:lumMod val="40000"/>
                    <a:lumOff val="60000"/>
                  </a:schemeClr>
                </a:solidFill>
                <a:cs typeface="B Nazanin" panose="00000400000000000000" pitchFamily="2" charset="-78"/>
              </a:rPr>
              <a:t>در نظر گرفتن عوامل خطر‌ساز خانوادگی (وجود فرد مصرف‌کننده در خانواده) سعی کنید سایر عوامل را بهتر و دقیق‌تر مدیریت کنید.</a:t>
            </a:r>
            <a:endParaRPr lang="en-US" sz="2800" b="1" dirty="0">
              <a:solidFill>
                <a:schemeClr val="accent5">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2058487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sz="4800"/>
          </a:p>
        </p:txBody>
      </p:sp>
      <p:sp>
        <p:nvSpPr>
          <p:cNvPr id="3" name="Subtitle 2"/>
          <p:cNvSpPr>
            <a:spLocks noGrp="1"/>
          </p:cNvSpPr>
          <p:nvPr>
            <p:ph type="subTitle" idx="1"/>
          </p:nvPr>
        </p:nvSpPr>
        <p:spPr/>
        <p:txBody>
          <a:bodyPr/>
          <a:lstStyle/>
          <a:p>
            <a:endParaRPr lang="en-US" sz="4800"/>
          </a:p>
        </p:txBody>
      </p:sp>
      <p:pic>
        <p:nvPicPr>
          <p:cNvPr id="4" name="Picture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Rectangle 4"/>
          <p:cNvSpPr/>
          <p:nvPr/>
        </p:nvSpPr>
        <p:spPr>
          <a:xfrm>
            <a:off x="1800212" y="462169"/>
            <a:ext cx="5187639" cy="646331"/>
          </a:xfrm>
          <a:prstGeom prst="rect">
            <a:avLst/>
          </a:prstGeom>
        </p:spPr>
        <p:txBody>
          <a:bodyPr wrap="none">
            <a:spAutoFit/>
          </a:bodyPr>
          <a:lstStyle/>
          <a:p>
            <a:pPr algn="ctr"/>
            <a:r>
              <a:rPr lang="fa-IR" sz="3600" b="1" dirty="0" smtClean="0">
                <a:solidFill>
                  <a:schemeClr val="bg1"/>
                </a:solidFill>
                <a:cs typeface="B Nazanin" panose="00000400000000000000" pitchFamily="2" charset="-78"/>
              </a:rPr>
              <a:t>عوامل خطرساز و محافظت‌کننده</a:t>
            </a:r>
            <a:endParaRPr lang="en-US" sz="3600" b="1" dirty="0">
              <a:solidFill>
                <a:schemeClr val="bg1"/>
              </a:solidFill>
              <a:cs typeface="B Nazanin" panose="00000400000000000000" pitchFamily="2" charset="-78"/>
            </a:endParaRPr>
          </a:p>
        </p:txBody>
      </p:sp>
      <p:sp>
        <p:nvSpPr>
          <p:cNvPr id="6" name="Rectangle 5"/>
          <p:cNvSpPr/>
          <p:nvPr/>
        </p:nvSpPr>
        <p:spPr>
          <a:xfrm>
            <a:off x="423081" y="1516265"/>
            <a:ext cx="8488907" cy="4524315"/>
          </a:xfrm>
          <a:prstGeom prst="rect">
            <a:avLst/>
          </a:prstGeom>
        </p:spPr>
        <p:txBody>
          <a:bodyPr wrap="square">
            <a:spAutoFit/>
          </a:bodyPr>
          <a:lstStyle/>
          <a:p>
            <a:pPr marL="457200" lvl="0" indent="-457200" algn="just" rtl="1">
              <a:buClr>
                <a:schemeClr val="bg1"/>
              </a:buClr>
              <a:buFont typeface="Wingdings" panose="05000000000000000000" pitchFamily="2" charset="2"/>
              <a:buChar char="§"/>
            </a:pPr>
            <a:r>
              <a:rPr lang="ar-SA" sz="3200" b="1" dirty="0">
                <a:solidFill>
                  <a:schemeClr val="accent5">
                    <a:lumMod val="40000"/>
                    <a:lumOff val="60000"/>
                  </a:schemeClr>
                </a:solidFill>
                <a:cs typeface="B Nazanin" panose="00000400000000000000" pitchFamily="2" charset="-78"/>
              </a:rPr>
              <a:t>عوامل خطر، موقعيت‌ها، رويدادها، ويژگي‌ها و متغيرهايي هستند كه احتمال مصرف مواد را افزايش مي‌دهند. </a:t>
            </a:r>
            <a:endParaRPr lang="fa-IR" sz="3200" b="1" dirty="0">
              <a:solidFill>
                <a:schemeClr val="accent5">
                  <a:lumMod val="40000"/>
                  <a:lumOff val="60000"/>
                </a:schemeClr>
              </a:solidFill>
              <a:cs typeface="B Nazanin" panose="00000400000000000000" pitchFamily="2" charset="-78"/>
            </a:endParaRPr>
          </a:p>
          <a:p>
            <a:pPr marL="457200" lvl="0" indent="-457200" algn="just" rtl="1">
              <a:buClr>
                <a:schemeClr val="bg1"/>
              </a:buClr>
              <a:buFont typeface="Wingdings" panose="05000000000000000000" pitchFamily="2" charset="2"/>
              <a:buChar char="§"/>
            </a:pPr>
            <a:r>
              <a:rPr lang="ar-SA" sz="3200" b="1" dirty="0" smtClean="0">
                <a:solidFill>
                  <a:schemeClr val="accent5">
                    <a:lumMod val="40000"/>
                    <a:lumOff val="60000"/>
                  </a:schemeClr>
                </a:solidFill>
                <a:cs typeface="B Nazanin" panose="00000400000000000000" pitchFamily="2" charset="-78"/>
              </a:rPr>
              <a:t>در </a:t>
            </a:r>
            <a:r>
              <a:rPr lang="ar-SA" sz="3200" b="1" dirty="0">
                <a:solidFill>
                  <a:schemeClr val="accent5">
                    <a:lumMod val="40000"/>
                    <a:lumOff val="60000"/>
                  </a:schemeClr>
                </a:solidFill>
                <a:cs typeface="B Nazanin" panose="00000400000000000000" pitchFamily="2" charset="-78"/>
              </a:rPr>
              <a:t>مقابل عواملي وجود دارند كه نقش محافظت‌كننده دارند و در نتيجه احتمال وقوع مشكل رفتاري در نوجوان را كاهش مي‌دهند</a:t>
            </a:r>
            <a:r>
              <a:rPr lang="ar-SA" sz="3200" b="1" dirty="0" smtClean="0">
                <a:solidFill>
                  <a:schemeClr val="accent5">
                    <a:lumMod val="40000"/>
                    <a:lumOff val="60000"/>
                  </a:schemeClr>
                </a:solidFill>
                <a:cs typeface="B Nazanin" panose="00000400000000000000" pitchFamily="2" charset="-78"/>
              </a:rPr>
              <a:t>.</a:t>
            </a:r>
            <a:endParaRPr lang="fa-IR" sz="3200" b="1" dirty="0" smtClean="0">
              <a:solidFill>
                <a:schemeClr val="accent5">
                  <a:lumMod val="40000"/>
                  <a:lumOff val="60000"/>
                </a:schemeClr>
              </a:solidFill>
              <a:cs typeface="B Nazanin" panose="00000400000000000000" pitchFamily="2" charset="-78"/>
            </a:endParaRPr>
          </a:p>
          <a:p>
            <a:pPr marL="457200" lvl="0" indent="-457200" algn="just" rtl="1">
              <a:buClr>
                <a:schemeClr val="bg1"/>
              </a:buClr>
              <a:buFont typeface="Wingdings" panose="05000000000000000000" pitchFamily="2" charset="2"/>
              <a:buChar char="§"/>
            </a:pPr>
            <a:r>
              <a:rPr lang="ar-SA" sz="3200" b="1" dirty="0" smtClean="0">
                <a:solidFill>
                  <a:schemeClr val="accent5">
                    <a:lumMod val="40000"/>
                    <a:lumOff val="60000"/>
                  </a:schemeClr>
                </a:solidFill>
                <a:cs typeface="B Nazanin" panose="00000400000000000000" pitchFamily="2" charset="-78"/>
              </a:rPr>
              <a:t> </a:t>
            </a:r>
            <a:r>
              <a:rPr lang="ar-SA" sz="3200" b="1" dirty="0">
                <a:solidFill>
                  <a:schemeClr val="accent5">
                    <a:lumMod val="40000"/>
                    <a:lumOff val="60000"/>
                  </a:schemeClr>
                </a:solidFill>
                <a:cs typeface="B Nazanin" panose="00000400000000000000" pitchFamily="2" charset="-78"/>
              </a:rPr>
              <a:t>بايد توجه داشته باشيم كه عوامل خطر‌ساز رابطه علّيّ با مصرف مواد ندارند بلكه در نهایت با در نظر گرفتن تعامل اين عوامل با عوامل محافظ است که مي‌توان خطر مصرف مواد در نوجوان را پيش بيني كرد. </a:t>
            </a:r>
            <a:endParaRPr lang="en-US" sz="3200" b="1" dirty="0">
              <a:solidFill>
                <a:schemeClr val="accent5">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1390123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p:spPr>
      </p:pic>
      <p:graphicFrame>
        <p:nvGraphicFramePr>
          <p:cNvPr id="5" name="Table 4"/>
          <p:cNvGraphicFramePr>
            <a:graphicFrameLocks noGrp="1"/>
          </p:cNvGraphicFramePr>
          <p:nvPr>
            <p:extLst>
              <p:ext uri="{D42A27DB-BD31-4B8C-83A1-F6EECF244321}">
                <p14:modId xmlns:p14="http://schemas.microsoft.com/office/powerpoint/2010/main" xmlns="" val="1831802474"/>
              </p:ext>
            </p:extLst>
          </p:nvPr>
        </p:nvGraphicFramePr>
        <p:xfrm>
          <a:off x="0" y="1"/>
          <a:ext cx="9144000" cy="6839468"/>
        </p:xfrm>
        <a:graphic>
          <a:graphicData uri="http://schemas.openxmlformats.org/drawingml/2006/table">
            <a:tbl>
              <a:tblPr rtl="1" firstRow="1" firstCol="1" bandRow="1">
                <a:tableStyleId>{5C22544A-7EE6-4342-B048-85BDC9FD1C3A}</a:tableStyleId>
              </a:tblPr>
              <a:tblGrid>
                <a:gridCol w="982222"/>
                <a:gridCol w="4125429"/>
                <a:gridCol w="4036349"/>
              </a:tblGrid>
              <a:tr h="332508">
                <a:tc>
                  <a:txBody>
                    <a:bodyPr/>
                    <a:lstStyle/>
                    <a:p>
                      <a:pPr marL="0" marR="0" algn="just" rtl="1">
                        <a:lnSpc>
                          <a:spcPct val="105000"/>
                        </a:lnSpc>
                        <a:spcBef>
                          <a:spcPts val="0"/>
                        </a:spcBef>
                        <a:spcAft>
                          <a:spcPts val="1000"/>
                        </a:spcAft>
                      </a:pPr>
                      <a:r>
                        <a:rPr lang="fa-IR" sz="1700" dirty="0">
                          <a:solidFill>
                            <a:schemeClr val="tx1"/>
                          </a:solidFill>
                          <a:effectLst/>
                          <a:cs typeface="B Nazanin" panose="00000400000000000000" pitchFamily="2" charset="-78"/>
                        </a:rPr>
                        <a:t>حوزه</a:t>
                      </a:r>
                      <a:endParaRPr lang="en-US" sz="17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4">
                        <a:lumMod val="20000"/>
                        <a:lumOff val="80000"/>
                      </a:schemeClr>
                    </a:solidFill>
                  </a:tcPr>
                </a:tc>
                <a:tc>
                  <a:txBody>
                    <a:bodyPr/>
                    <a:lstStyle/>
                    <a:p>
                      <a:pPr marL="0" marR="0" algn="ctr" rtl="1">
                        <a:lnSpc>
                          <a:spcPct val="105000"/>
                        </a:lnSpc>
                        <a:spcBef>
                          <a:spcPts val="0"/>
                        </a:spcBef>
                        <a:spcAft>
                          <a:spcPts val="1000"/>
                        </a:spcAft>
                      </a:pPr>
                      <a:r>
                        <a:rPr lang="fa-IR" sz="1700" dirty="0">
                          <a:solidFill>
                            <a:schemeClr val="tx1"/>
                          </a:solidFill>
                          <a:effectLst/>
                          <a:cs typeface="B Nazanin" panose="00000400000000000000" pitchFamily="2" charset="-78"/>
                        </a:rPr>
                        <a:t>عوامل خطر ساز</a:t>
                      </a:r>
                      <a:endParaRPr lang="en-US" sz="17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4">
                        <a:lumMod val="20000"/>
                        <a:lumOff val="80000"/>
                      </a:schemeClr>
                    </a:solidFill>
                  </a:tcPr>
                </a:tc>
                <a:tc>
                  <a:txBody>
                    <a:bodyPr/>
                    <a:lstStyle/>
                    <a:p>
                      <a:pPr marL="0" marR="0" algn="ctr" rtl="1">
                        <a:lnSpc>
                          <a:spcPct val="105000"/>
                        </a:lnSpc>
                        <a:spcBef>
                          <a:spcPts val="0"/>
                        </a:spcBef>
                        <a:spcAft>
                          <a:spcPts val="1000"/>
                        </a:spcAft>
                      </a:pPr>
                      <a:r>
                        <a:rPr lang="fa-IR" sz="1700" b="1" dirty="0">
                          <a:solidFill>
                            <a:schemeClr val="tx1"/>
                          </a:solidFill>
                          <a:effectLst/>
                          <a:cs typeface="B Nazanin" panose="00000400000000000000" pitchFamily="2" charset="-78"/>
                        </a:rPr>
                        <a:t>عوامل محافظ</a:t>
                      </a:r>
                      <a:endParaRPr lang="en-US" sz="17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4">
                        <a:lumMod val="20000"/>
                        <a:lumOff val="80000"/>
                      </a:schemeClr>
                    </a:solidFill>
                  </a:tcPr>
                </a:tc>
              </a:tr>
              <a:tr h="1398905">
                <a:tc>
                  <a:txBody>
                    <a:bodyPr/>
                    <a:lstStyle/>
                    <a:p>
                      <a:pPr marL="0" marR="0" algn="just" rtl="1">
                        <a:lnSpc>
                          <a:spcPct val="105000"/>
                        </a:lnSpc>
                        <a:spcBef>
                          <a:spcPts val="0"/>
                        </a:spcBef>
                        <a:spcAft>
                          <a:spcPts val="1000"/>
                        </a:spcAft>
                      </a:pPr>
                      <a:endParaRPr lang="fa-IR" sz="1700" dirty="0" smtClean="0">
                        <a:solidFill>
                          <a:schemeClr val="tx1"/>
                        </a:solidFill>
                        <a:effectLst/>
                        <a:cs typeface="B Nazanin" panose="00000400000000000000" pitchFamily="2" charset="-78"/>
                      </a:endParaRPr>
                    </a:p>
                    <a:p>
                      <a:pPr marL="0" marR="0" algn="just" rtl="1">
                        <a:lnSpc>
                          <a:spcPct val="105000"/>
                        </a:lnSpc>
                        <a:spcBef>
                          <a:spcPts val="0"/>
                        </a:spcBef>
                        <a:spcAft>
                          <a:spcPts val="1000"/>
                        </a:spcAft>
                      </a:pPr>
                      <a:endParaRPr lang="fa-IR" sz="1700" dirty="0" smtClean="0">
                        <a:solidFill>
                          <a:schemeClr val="tx1"/>
                        </a:solidFill>
                        <a:effectLst/>
                        <a:cs typeface="B Nazanin" panose="00000400000000000000" pitchFamily="2" charset="-78"/>
                      </a:endParaRPr>
                    </a:p>
                    <a:p>
                      <a:pPr marL="0" marR="0" algn="just" rtl="1">
                        <a:lnSpc>
                          <a:spcPct val="105000"/>
                        </a:lnSpc>
                        <a:spcBef>
                          <a:spcPts val="0"/>
                        </a:spcBef>
                        <a:spcAft>
                          <a:spcPts val="1000"/>
                        </a:spcAft>
                      </a:pPr>
                      <a:r>
                        <a:rPr lang="fa-IR" sz="1700" dirty="0" smtClean="0">
                          <a:solidFill>
                            <a:schemeClr val="tx1"/>
                          </a:solidFill>
                          <a:effectLst/>
                          <a:cs typeface="B Nazanin" panose="00000400000000000000" pitchFamily="2" charset="-78"/>
                        </a:rPr>
                        <a:t>فردی</a:t>
                      </a:r>
                      <a:endParaRPr lang="en-US" sz="17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5">
                        <a:lumMod val="20000"/>
                        <a:lumOff val="80000"/>
                      </a:schemeClr>
                    </a:solidFill>
                  </a:tcPr>
                </a:tc>
                <a:tc>
                  <a:txBody>
                    <a:bodyPr/>
                    <a:lstStyle/>
                    <a:p>
                      <a:pPr marL="342900" marR="266700" lvl="0" indent="-342900" algn="just" rtl="1">
                        <a:lnSpc>
                          <a:spcPct val="115000"/>
                        </a:lnSpc>
                        <a:spcBef>
                          <a:spcPts val="0"/>
                        </a:spcBef>
                        <a:spcAft>
                          <a:spcPts val="0"/>
                        </a:spcAft>
                        <a:buFont typeface="Symbol" panose="05050102010706020507" pitchFamily="18" charset="2"/>
                        <a:buChar char=""/>
                      </a:pPr>
                      <a:r>
                        <a:rPr lang="ar-SA" sz="1600" b="1" dirty="0">
                          <a:effectLst/>
                          <a:cs typeface="B Nazanin" panose="00000400000000000000" pitchFamily="2" charset="-78"/>
                        </a:rPr>
                        <a:t>تندخو بودن كه برقراري ارتباط با ديگران را دشوار مي‌كند.</a:t>
                      </a:r>
                      <a:endParaRPr lang="en-US" sz="1600" b="1" dirty="0">
                        <a:effectLst/>
                        <a:cs typeface="B Nazanin" panose="00000400000000000000" pitchFamily="2" charset="-78"/>
                      </a:endParaRPr>
                    </a:p>
                    <a:p>
                      <a:pPr marL="342900" marR="266700" lvl="0" indent="-342900" algn="just" rtl="1">
                        <a:lnSpc>
                          <a:spcPct val="115000"/>
                        </a:lnSpc>
                        <a:spcBef>
                          <a:spcPts val="0"/>
                        </a:spcBef>
                        <a:spcAft>
                          <a:spcPts val="0"/>
                        </a:spcAft>
                        <a:buFont typeface="Symbol" panose="05050102010706020507" pitchFamily="18" charset="2"/>
                        <a:buChar char=""/>
                      </a:pPr>
                      <a:r>
                        <a:rPr lang="ar-SA" sz="1600" b="1" dirty="0">
                          <a:effectLst/>
                          <a:cs typeface="B Nazanin" panose="00000400000000000000" pitchFamily="2" charset="-78"/>
                        </a:rPr>
                        <a:t>ابتلا به مشكلات سلامت روان مانند افسردگي يا اضطراب.</a:t>
                      </a:r>
                      <a:endParaRPr lang="en-US" sz="1600" b="1" dirty="0">
                        <a:effectLst/>
                        <a:cs typeface="B Nazanin" panose="00000400000000000000" pitchFamily="2" charset="-78"/>
                      </a:endParaRPr>
                    </a:p>
                    <a:p>
                      <a:pPr marL="342900" marR="266700" lvl="0" indent="-342900" algn="just" rtl="1">
                        <a:lnSpc>
                          <a:spcPct val="115000"/>
                        </a:lnSpc>
                        <a:spcBef>
                          <a:spcPts val="0"/>
                        </a:spcBef>
                        <a:spcAft>
                          <a:spcPts val="0"/>
                        </a:spcAft>
                        <a:buFont typeface="Symbol" panose="05050102010706020507" pitchFamily="18" charset="2"/>
                        <a:buChar char=""/>
                      </a:pPr>
                      <a:r>
                        <a:rPr lang="ar-SA" sz="1600" b="1" dirty="0">
                          <a:effectLst/>
                          <a:cs typeface="B Nazanin" panose="00000400000000000000" pitchFamily="2" charset="-78"/>
                        </a:rPr>
                        <a:t>داشتن انتظارات مثبت از مواد توام با دستيابي آسان.</a:t>
                      </a:r>
                      <a:endParaRPr lang="en-US" sz="1600" b="1" dirty="0">
                        <a:effectLst/>
                        <a:cs typeface="B Nazanin" panose="00000400000000000000" pitchFamily="2" charset="-78"/>
                      </a:endParaRPr>
                    </a:p>
                    <a:p>
                      <a:pPr marL="342900" marR="266700" lvl="0" indent="-342900" algn="just" rtl="1">
                        <a:lnSpc>
                          <a:spcPct val="115000"/>
                        </a:lnSpc>
                        <a:spcBef>
                          <a:spcPts val="0"/>
                        </a:spcBef>
                        <a:spcAft>
                          <a:spcPts val="0"/>
                        </a:spcAft>
                        <a:buFont typeface="Symbol" panose="05050102010706020507" pitchFamily="18" charset="2"/>
                        <a:buChar char=""/>
                      </a:pPr>
                      <a:r>
                        <a:rPr lang="ar-SA" sz="1600" b="1" dirty="0">
                          <a:effectLst/>
                          <a:cs typeface="B Nazanin" panose="00000400000000000000" pitchFamily="2" charset="-78"/>
                        </a:rPr>
                        <a:t>اقدام به تجربه كردن در سنين ابتدايي و موارد ديگر...</a:t>
                      </a:r>
                      <a:endParaRPr lang="en-US" sz="1600" b="1" dirty="0">
                        <a:solidFill>
                          <a:srgbClr val="000000"/>
                        </a:solidFill>
                        <a:effectLst/>
                        <a:latin typeface="Calibri" panose="020F0502020204030204" pitchFamily="34" charset="0"/>
                        <a:cs typeface="B Nazanin" panose="00000400000000000000" pitchFamily="2" charset="-78"/>
                      </a:endParaRPr>
                    </a:p>
                  </a:txBody>
                  <a:tcPr marL="56100" marR="56100" marT="0" marB="0">
                    <a:solidFill>
                      <a:schemeClr val="accent5">
                        <a:lumMod val="20000"/>
                        <a:lumOff val="80000"/>
                      </a:schemeClr>
                    </a:solidFill>
                  </a:tcPr>
                </a:tc>
                <a:tc>
                  <a:txBody>
                    <a:bodyPr/>
                    <a:lstStyle/>
                    <a:p>
                      <a:pPr marL="342900" marR="39370" lvl="0" indent="-342900" algn="just" rtl="1">
                        <a:lnSpc>
                          <a:spcPct val="115000"/>
                        </a:lnSpc>
                        <a:spcBef>
                          <a:spcPts val="0"/>
                        </a:spcBef>
                        <a:spcAft>
                          <a:spcPts val="165"/>
                        </a:spcAft>
                        <a:buFont typeface="Symbol" panose="05050102010706020507" pitchFamily="18" charset="2"/>
                        <a:buChar char=""/>
                      </a:pPr>
                      <a:r>
                        <a:rPr lang="ar-SA" sz="1600" b="1" dirty="0">
                          <a:effectLst/>
                          <a:cs typeface="B Nazanin" panose="00000400000000000000" pitchFamily="2" charset="-78"/>
                        </a:rPr>
                        <a:t>خلق و خوي آسان‌گير و مثبت، اجتماعي بودن، اميدوار بودن و داشتن قدرت غلبه بر مشكلات. </a:t>
                      </a:r>
                      <a:endParaRPr lang="en-US" sz="1600" b="1" dirty="0">
                        <a:effectLst/>
                        <a:cs typeface="B Nazanin" panose="00000400000000000000" pitchFamily="2" charset="-78"/>
                      </a:endParaRPr>
                    </a:p>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cs typeface="B Nazanin" panose="00000400000000000000" pitchFamily="2" charset="-78"/>
                        </a:rPr>
                        <a:t>داشتن عزت نفس قوي و مهارت‌هاي مناسب اجتماعي. </a:t>
                      </a:r>
                      <a:endParaRPr lang="en-US" sz="1600" b="1" dirty="0">
                        <a:effectLst/>
                        <a:cs typeface="B Nazanin" panose="00000400000000000000" pitchFamily="2" charset="-78"/>
                      </a:endParaRPr>
                    </a:p>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cs typeface="B Nazanin" panose="00000400000000000000" pitchFamily="2" charset="-78"/>
                        </a:rPr>
                        <a:t>داشتن انتظارات منفي از مصرف مواد.</a:t>
                      </a:r>
                      <a:endParaRPr lang="en-US" sz="1600" b="1" dirty="0">
                        <a:effectLst/>
                        <a:cs typeface="B Nazanin" panose="00000400000000000000" pitchFamily="2" charset="-78"/>
                      </a:endParaRPr>
                    </a:p>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cs typeface="B Nazanin" panose="00000400000000000000" pitchFamily="2" charset="-78"/>
                        </a:rPr>
                        <a:t>در صورت مبادرت به مصرف مواد، به تاخير انداختن آن به سال‌هاي بالاتر.  </a:t>
                      </a:r>
                      <a:endParaRPr lang="en-US"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5">
                        <a:lumMod val="20000"/>
                        <a:lumOff val="80000"/>
                      </a:schemeClr>
                    </a:solidFill>
                  </a:tcPr>
                </a:tc>
              </a:tr>
              <a:tr h="1768989">
                <a:tc>
                  <a:txBody>
                    <a:bodyPr/>
                    <a:lstStyle/>
                    <a:p>
                      <a:pPr marL="0" marR="0" algn="just" rtl="1">
                        <a:lnSpc>
                          <a:spcPct val="105000"/>
                        </a:lnSpc>
                        <a:spcBef>
                          <a:spcPts val="0"/>
                        </a:spcBef>
                        <a:spcAft>
                          <a:spcPts val="1000"/>
                        </a:spcAft>
                      </a:pPr>
                      <a:endParaRPr lang="fa-IR" sz="1700" dirty="0" smtClean="0">
                        <a:solidFill>
                          <a:schemeClr val="tx1"/>
                        </a:solidFill>
                        <a:effectLst/>
                        <a:cs typeface="B Nazanin" panose="00000400000000000000" pitchFamily="2" charset="-78"/>
                      </a:endParaRPr>
                    </a:p>
                    <a:p>
                      <a:pPr marL="0" marR="0" algn="just" rtl="1">
                        <a:lnSpc>
                          <a:spcPct val="105000"/>
                        </a:lnSpc>
                        <a:spcBef>
                          <a:spcPts val="0"/>
                        </a:spcBef>
                        <a:spcAft>
                          <a:spcPts val="1000"/>
                        </a:spcAft>
                      </a:pPr>
                      <a:endParaRPr lang="fa-IR" sz="1700" dirty="0" smtClean="0">
                        <a:solidFill>
                          <a:schemeClr val="tx1"/>
                        </a:solidFill>
                        <a:effectLst/>
                        <a:cs typeface="B Nazanin" panose="00000400000000000000" pitchFamily="2" charset="-78"/>
                      </a:endParaRPr>
                    </a:p>
                    <a:p>
                      <a:pPr marL="0" marR="0" algn="just" rtl="1">
                        <a:lnSpc>
                          <a:spcPct val="105000"/>
                        </a:lnSpc>
                        <a:spcBef>
                          <a:spcPts val="0"/>
                        </a:spcBef>
                        <a:spcAft>
                          <a:spcPts val="1000"/>
                        </a:spcAft>
                      </a:pPr>
                      <a:r>
                        <a:rPr lang="fa-IR" sz="1700" dirty="0" smtClean="0">
                          <a:solidFill>
                            <a:schemeClr val="tx1"/>
                          </a:solidFill>
                          <a:effectLst/>
                          <a:cs typeface="B Nazanin" panose="00000400000000000000" pitchFamily="2" charset="-78"/>
                        </a:rPr>
                        <a:t>خانوادگی</a:t>
                      </a:r>
                      <a:endParaRPr lang="en-US" sz="17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3">
                        <a:lumMod val="20000"/>
                        <a:lumOff val="80000"/>
                      </a:schemeClr>
                    </a:solidFill>
                  </a:tcPr>
                </a:tc>
                <a:tc>
                  <a:txBody>
                    <a:bodyPr/>
                    <a:lstStyle/>
                    <a:p>
                      <a:pPr marL="342900" marR="41275" lvl="0" indent="-342900" algn="just" rtl="1">
                        <a:lnSpc>
                          <a:spcPct val="115000"/>
                        </a:lnSpc>
                        <a:spcBef>
                          <a:spcPts val="0"/>
                        </a:spcBef>
                        <a:spcAft>
                          <a:spcPts val="150"/>
                        </a:spcAft>
                        <a:buFont typeface="Symbol" panose="05050102010706020507" pitchFamily="18" charset="2"/>
                        <a:buChar char=""/>
                      </a:pPr>
                      <a:r>
                        <a:rPr lang="ar-SA" sz="1600" b="1" dirty="0">
                          <a:effectLst/>
                          <a:cs typeface="B Nazanin" panose="00000400000000000000" pitchFamily="2" charset="-78"/>
                        </a:rPr>
                        <a:t>حضور در خانواده‌اي كه گرفتار سوء مصرف مواد است يا ديدگاه سهل‌انگارانه نسبت به آن دارد.</a:t>
                      </a:r>
                      <a:endParaRPr lang="en-US" sz="1600" b="1" dirty="0">
                        <a:effectLst/>
                        <a:cs typeface="B Nazanin" panose="00000400000000000000" pitchFamily="2" charset="-78"/>
                      </a:endParaRPr>
                    </a:p>
                    <a:p>
                      <a:pPr marL="342900" marR="41275" lvl="0" indent="-342900" algn="just" rtl="1">
                        <a:lnSpc>
                          <a:spcPct val="115000"/>
                        </a:lnSpc>
                        <a:spcBef>
                          <a:spcPts val="0"/>
                        </a:spcBef>
                        <a:spcAft>
                          <a:spcPts val="150"/>
                        </a:spcAft>
                        <a:buFont typeface="Symbol" panose="05050102010706020507" pitchFamily="18" charset="2"/>
                        <a:buChar char=""/>
                      </a:pPr>
                      <a:r>
                        <a:rPr lang="ar-SA" sz="1600" b="1" dirty="0">
                          <a:effectLst/>
                          <a:cs typeface="B Nazanin" panose="00000400000000000000" pitchFamily="2" charset="-78"/>
                        </a:rPr>
                        <a:t>زيستن در محيط خانوادگي پر استرس يا غير حامي.</a:t>
                      </a:r>
                      <a:endParaRPr lang="en-US" sz="1600" b="1" dirty="0">
                        <a:effectLst/>
                        <a:cs typeface="B Nazanin" panose="00000400000000000000" pitchFamily="2" charset="-78"/>
                      </a:endParaRPr>
                    </a:p>
                    <a:p>
                      <a:pPr marL="342900" marR="41275" lvl="0" indent="-342900" algn="just" rtl="1">
                        <a:lnSpc>
                          <a:spcPct val="115000"/>
                        </a:lnSpc>
                        <a:spcBef>
                          <a:spcPts val="0"/>
                        </a:spcBef>
                        <a:spcAft>
                          <a:spcPts val="150"/>
                        </a:spcAft>
                        <a:buFont typeface="Symbol" panose="05050102010706020507" pitchFamily="18" charset="2"/>
                        <a:buChar char=""/>
                      </a:pPr>
                      <a:r>
                        <a:rPr lang="ar-SA" sz="1600" b="1" dirty="0">
                          <a:effectLst/>
                          <a:cs typeface="B Nazanin" panose="00000400000000000000" pitchFamily="2" charset="-78"/>
                        </a:rPr>
                        <a:t>داشتن والديني كه قوانين و انتظارات مبهم، نظارت ضعيف دارند، همچنين بي نظم هستند و به صورت ناهماهنگ حمايت مي‌كنند.</a:t>
                      </a:r>
                      <a:endParaRPr lang="en-US" sz="1600" b="1" dirty="0">
                        <a:solidFill>
                          <a:srgbClr val="000000"/>
                        </a:solidFill>
                        <a:effectLst/>
                        <a:latin typeface="Calibri" panose="020F0502020204030204" pitchFamily="34" charset="0"/>
                        <a:cs typeface="B Nazanin" panose="00000400000000000000" pitchFamily="2" charset="-78"/>
                      </a:endParaRPr>
                    </a:p>
                  </a:txBody>
                  <a:tcPr marL="56100" marR="56100" marT="0" marB="0">
                    <a:solidFill>
                      <a:schemeClr val="accent3">
                        <a:lumMod val="20000"/>
                        <a:lumOff val="80000"/>
                      </a:schemeClr>
                    </a:solidFill>
                  </a:tcPr>
                </a:tc>
                <a:tc>
                  <a:txBody>
                    <a:bodyPr/>
                    <a:lstStyle/>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cs typeface="B Nazanin" panose="00000400000000000000" pitchFamily="2" charset="-78"/>
                        </a:rPr>
                        <a:t>حضور در خانواده‌اي كه درباره مصرف مواد مخدر بحث مي‌كند و نسبت به آن الگو ارايه مي‌دهد (مثلا مصرف مواد و مشروبات الكلي ممنوع است و تمام داروهاي تجويزي پزشک خوب نگهداري و درست مصرف مي‌شود).</a:t>
                      </a:r>
                      <a:endParaRPr lang="en-US" sz="1600" b="1" dirty="0">
                        <a:effectLst/>
                        <a:cs typeface="B Nazanin" panose="00000400000000000000" pitchFamily="2" charset="-78"/>
                      </a:endParaRPr>
                    </a:p>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cs typeface="B Nazanin" panose="00000400000000000000" pitchFamily="2" charset="-78"/>
                        </a:rPr>
                        <a:t>بهره‌مندي از والديني كه با فرزندان خود رابطه صميمي دارند، انتظارات خود را واضح بيان مي‌كنند و هميشه نظم را رعايت مي‌كنند.</a:t>
                      </a:r>
                      <a:endParaRPr lang="en-US" sz="1600" b="1" dirty="0">
                        <a:solidFill>
                          <a:srgbClr val="000000"/>
                        </a:solidFill>
                        <a:effectLst/>
                        <a:latin typeface="Calibri" panose="020F0502020204030204" pitchFamily="34" charset="0"/>
                        <a:cs typeface="B Nazanin" panose="00000400000000000000" pitchFamily="2" charset="-78"/>
                      </a:endParaRPr>
                    </a:p>
                  </a:txBody>
                  <a:tcPr marL="56100" marR="56100" marT="0" marB="0">
                    <a:solidFill>
                      <a:schemeClr val="accent3">
                        <a:lumMod val="20000"/>
                        <a:lumOff val="80000"/>
                      </a:schemeClr>
                    </a:solidFill>
                  </a:tcPr>
                </a:tc>
              </a:tr>
              <a:tr h="2020304">
                <a:tc>
                  <a:txBody>
                    <a:bodyPr/>
                    <a:lstStyle/>
                    <a:p>
                      <a:pPr marL="0" marR="0" algn="just" rtl="1">
                        <a:lnSpc>
                          <a:spcPct val="105000"/>
                        </a:lnSpc>
                        <a:spcBef>
                          <a:spcPts val="0"/>
                        </a:spcBef>
                        <a:spcAft>
                          <a:spcPts val="1000"/>
                        </a:spcAft>
                      </a:pPr>
                      <a:endParaRPr lang="fa-IR" sz="1700" dirty="0" smtClean="0">
                        <a:solidFill>
                          <a:schemeClr val="tx1"/>
                        </a:solidFill>
                        <a:effectLst/>
                        <a:cs typeface="B Nazanin" panose="00000400000000000000" pitchFamily="2" charset="-78"/>
                      </a:endParaRPr>
                    </a:p>
                    <a:p>
                      <a:pPr marL="0" marR="0" algn="just" rtl="1">
                        <a:lnSpc>
                          <a:spcPct val="105000"/>
                        </a:lnSpc>
                        <a:spcBef>
                          <a:spcPts val="0"/>
                        </a:spcBef>
                        <a:spcAft>
                          <a:spcPts val="1000"/>
                        </a:spcAft>
                      </a:pPr>
                      <a:endParaRPr lang="fa-IR" sz="1700" dirty="0" smtClean="0">
                        <a:solidFill>
                          <a:schemeClr val="tx1"/>
                        </a:solidFill>
                        <a:effectLst/>
                        <a:cs typeface="B Nazanin" panose="00000400000000000000" pitchFamily="2" charset="-78"/>
                      </a:endParaRPr>
                    </a:p>
                    <a:p>
                      <a:pPr marL="0" marR="0" algn="just" rtl="1">
                        <a:lnSpc>
                          <a:spcPct val="105000"/>
                        </a:lnSpc>
                        <a:spcBef>
                          <a:spcPts val="0"/>
                        </a:spcBef>
                        <a:spcAft>
                          <a:spcPts val="1000"/>
                        </a:spcAft>
                      </a:pPr>
                      <a:r>
                        <a:rPr lang="fa-IR" sz="1700" dirty="0" smtClean="0">
                          <a:solidFill>
                            <a:schemeClr val="tx1"/>
                          </a:solidFill>
                          <a:effectLst/>
                          <a:cs typeface="B Nazanin" panose="00000400000000000000" pitchFamily="2" charset="-78"/>
                        </a:rPr>
                        <a:t>همسالان</a:t>
                      </a:r>
                      <a:endParaRPr lang="en-US" sz="17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1">
                        <a:lumMod val="20000"/>
                        <a:lumOff val="80000"/>
                      </a:schemeClr>
                    </a:solidFill>
                  </a:tcPr>
                </a:tc>
                <a:tc>
                  <a:txBody>
                    <a:bodyPr/>
                    <a:lstStyle/>
                    <a:p>
                      <a:pPr marL="342900" marR="41275" lvl="0" indent="-342900" algn="just" rtl="1">
                        <a:lnSpc>
                          <a:spcPct val="115000"/>
                        </a:lnSpc>
                        <a:spcBef>
                          <a:spcPts val="0"/>
                        </a:spcBef>
                        <a:spcAft>
                          <a:spcPts val="140"/>
                        </a:spcAft>
                        <a:buFont typeface="Symbol" panose="05050102010706020507" pitchFamily="18" charset="2"/>
                        <a:buChar char=""/>
                      </a:pPr>
                      <a:r>
                        <a:rPr lang="ar-SA" sz="1600" b="1" dirty="0">
                          <a:effectLst/>
                          <a:cs typeface="B Nazanin" panose="00000400000000000000" pitchFamily="2" charset="-78"/>
                        </a:rPr>
                        <a:t>رابطه با دوستاني كه مواد مصرف مي‌کنند يا مشوق مصرف آن هستند.</a:t>
                      </a:r>
                      <a:endParaRPr lang="en-US" sz="1600" b="1" dirty="0">
                        <a:effectLst/>
                        <a:cs typeface="B Nazanin" panose="00000400000000000000" pitchFamily="2" charset="-78"/>
                      </a:endParaRPr>
                    </a:p>
                    <a:p>
                      <a:pPr marL="342900" marR="41275" lvl="0" indent="-342900" algn="just" rtl="1">
                        <a:lnSpc>
                          <a:spcPct val="115000"/>
                        </a:lnSpc>
                        <a:spcBef>
                          <a:spcPts val="0"/>
                        </a:spcBef>
                        <a:spcAft>
                          <a:spcPts val="140"/>
                        </a:spcAft>
                        <a:buFont typeface="Symbol" panose="05050102010706020507" pitchFamily="18" charset="2"/>
                        <a:buChar char=""/>
                      </a:pPr>
                      <a:r>
                        <a:rPr lang="ar-SA" sz="1600" b="1" dirty="0">
                          <a:effectLst/>
                          <a:cs typeface="B Nazanin" panose="00000400000000000000" pitchFamily="2" charset="-78"/>
                        </a:rPr>
                        <a:t>رابطه با دوستاني كه وقت و پول زيادي دارند ولي سرگرم فعالیت‌هاي اجتماعي مثبت نيستند.</a:t>
                      </a:r>
                      <a:endParaRPr lang="en-US" sz="1600" b="1" dirty="0">
                        <a:effectLst/>
                        <a:cs typeface="B Nazanin" panose="00000400000000000000" pitchFamily="2" charset="-78"/>
                      </a:endParaRPr>
                    </a:p>
                    <a:p>
                      <a:pPr marL="342900" marR="41275" lvl="0" indent="-342900" algn="just" rtl="1">
                        <a:lnSpc>
                          <a:spcPct val="115000"/>
                        </a:lnSpc>
                        <a:spcBef>
                          <a:spcPts val="0"/>
                        </a:spcBef>
                        <a:spcAft>
                          <a:spcPts val="140"/>
                        </a:spcAft>
                        <a:buFont typeface="Symbol" panose="05050102010706020507" pitchFamily="18" charset="2"/>
                        <a:buChar char=""/>
                      </a:pPr>
                      <a:r>
                        <a:rPr lang="ar-SA" sz="1600" b="1" dirty="0">
                          <a:effectLst/>
                          <a:cs typeface="B Nazanin" panose="00000400000000000000" pitchFamily="2" charset="-78"/>
                        </a:rPr>
                        <a:t>رابطه با دوستاني كه قانون‌شكن هستند.</a:t>
                      </a:r>
                      <a:endParaRPr lang="en-US" sz="1600" b="1" dirty="0">
                        <a:solidFill>
                          <a:srgbClr val="000000"/>
                        </a:solidFill>
                        <a:effectLst/>
                        <a:latin typeface="Calibri" panose="020F0502020204030204" pitchFamily="34" charset="0"/>
                        <a:cs typeface="B Nazanin" panose="00000400000000000000" pitchFamily="2" charset="-78"/>
                      </a:endParaRPr>
                    </a:p>
                  </a:txBody>
                  <a:tcPr marL="56100" marR="56100" marT="0" marB="0">
                    <a:solidFill>
                      <a:schemeClr val="accent1">
                        <a:lumMod val="20000"/>
                        <a:lumOff val="80000"/>
                      </a:schemeClr>
                    </a:solidFill>
                  </a:tcPr>
                </a:tc>
                <a:tc>
                  <a:txBody>
                    <a:bodyPr/>
                    <a:lstStyle/>
                    <a:p>
                      <a:pPr marL="342900" marR="39370" lvl="0" indent="-342900" algn="just" rtl="1">
                        <a:lnSpc>
                          <a:spcPct val="115000"/>
                        </a:lnSpc>
                        <a:spcBef>
                          <a:spcPts val="0"/>
                        </a:spcBef>
                        <a:spcAft>
                          <a:spcPts val="140"/>
                        </a:spcAft>
                        <a:buFont typeface="Symbol" panose="05050102010706020507" pitchFamily="18" charset="2"/>
                        <a:buChar char=""/>
                      </a:pPr>
                      <a:r>
                        <a:rPr lang="ar-SA" sz="1600" b="1" dirty="0">
                          <a:effectLst/>
                          <a:cs typeface="B Nazanin" panose="00000400000000000000" pitchFamily="2" charset="-78"/>
                        </a:rPr>
                        <a:t>رابطه با دوستاني كه نه مواد مصرف مي‌كنند و نه مصرف آن را تشويق مي‌نمایند. </a:t>
                      </a:r>
                      <a:endParaRPr lang="en-US" sz="1600" b="1" dirty="0">
                        <a:effectLst/>
                        <a:cs typeface="B Nazanin" panose="00000400000000000000" pitchFamily="2" charset="-78"/>
                      </a:endParaRPr>
                    </a:p>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cs typeface="B Nazanin" panose="00000400000000000000" pitchFamily="2" charset="-78"/>
                        </a:rPr>
                        <a:t>رابطه با دوستاني كه سرگرم تحصيل و ساير فعاليت‌هاي مثبت اجتماعي از قبيل ورزش، موسيقي و هنر هستند.</a:t>
                      </a:r>
                      <a:endParaRPr lang="en-US" sz="1600" b="1" dirty="0">
                        <a:effectLst/>
                        <a:cs typeface="B Nazanin" panose="00000400000000000000" pitchFamily="2" charset="-78"/>
                      </a:endParaRPr>
                    </a:p>
                    <a:p>
                      <a:pPr marL="342900" marR="39370" lvl="0" indent="-342900" algn="just" rtl="1">
                        <a:lnSpc>
                          <a:spcPct val="115000"/>
                        </a:lnSpc>
                        <a:spcBef>
                          <a:spcPts val="0"/>
                        </a:spcBef>
                        <a:spcAft>
                          <a:spcPts val="0"/>
                        </a:spcAft>
                        <a:buFont typeface="Symbol" panose="05050102010706020507" pitchFamily="18" charset="2"/>
                        <a:buChar char=""/>
                      </a:pPr>
                      <a:r>
                        <a:rPr lang="ar-SA" sz="1600" b="1" dirty="0">
                          <a:effectLst/>
                          <a:cs typeface="B Nazanin" panose="00000400000000000000" pitchFamily="2" charset="-78"/>
                        </a:rPr>
                        <a:t>رابطه با دوستاني كه بر تصميم‌گيري تاثير مثبت مي‌گذارند.  </a:t>
                      </a:r>
                      <a:endParaRPr lang="en-US" sz="16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xmlns="" val="3778416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0" y="0"/>
            <a:ext cx="9144000" cy="6858000"/>
          </a:xfrm>
        </p:spPr>
      </p:pic>
      <p:graphicFrame>
        <p:nvGraphicFramePr>
          <p:cNvPr id="5" name="Table 4"/>
          <p:cNvGraphicFramePr>
            <a:graphicFrameLocks noGrp="1"/>
          </p:cNvGraphicFramePr>
          <p:nvPr>
            <p:extLst>
              <p:ext uri="{D42A27DB-BD31-4B8C-83A1-F6EECF244321}">
                <p14:modId xmlns:p14="http://schemas.microsoft.com/office/powerpoint/2010/main" xmlns="" val="1242105223"/>
              </p:ext>
            </p:extLst>
          </p:nvPr>
        </p:nvGraphicFramePr>
        <p:xfrm>
          <a:off x="0" y="0"/>
          <a:ext cx="9144000" cy="6857999"/>
        </p:xfrm>
        <a:graphic>
          <a:graphicData uri="http://schemas.openxmlformats.org/drawingml/2006/table">
            <a:tbl>
              <a:tblPr rtl="1" firstRow="1" firstCol="1" bandRow="1">
                <a:tableStyleId>{5C22544A-7EE6-4342-B048-85BDC9FD1C3A}</a:tableStyleId>
              </a:tblPr>
              <a:tblGrid>
                <a:gridCol w="982222"/>
                <a:gridCol w="4125429"/>
                <a:gridCol w="4036349"/>
              </a:tblGrid>
              <a:tr h="358687">
                <a:tc>
                  <a:txBody>
                    <a:bodyPr/>
                    <a:lstStyle/>
                    <a:p>
                      <a:pPr marL="0" marR="0" algn="just" rtl="1">
                        <a:lnSpc>
                          <a:spcPct val="105000"/>
                        </a:lnSpc>
                        <a:spcBef>
                          <a:spcPts val="0"/>
                        </a:spcBef>
                        <a:spcAft>
                          <a:spcPts val="1000"/>
                        </a:spcAft>
                      </a:pPr>
                      <a:r>
                        <a:rPr lang="fa-IR" sz="2200" dirty="0">
                          <a:solidFill>
                            <a:schemeClr val="tx1"/>
                          </a:solidFill>
                          <a:effectLst/>
                          <a:cs typeface="B Nazanin" panose="00000400000000000000" pitchFamily="2" charset="-78"/>
                        </a:rPr>
                        <a:t>حوزه</a:t>
                      </a:r>
                      <a:endParaRPr lang="en-US" sz="22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4">
                        <a:lumMod val="20000"/>
                        <a:lumOff val="80000"/>
                      </a:schemeClr>
                    </a:solidFill>
                  </a:tcPr>
                </a:tc>
                <a:tc>
                  <a:txBody>
                    <a:bodyPr/>
                    <a:lstStyle/>
                    <a:p>
                      <a:pPr marL="0" marR="0" algn="ctr" rtl="1">
                        <a:lnSpc>
                          <a:spcPct val="105000"/>
                        </a:lnSpc>
                        <a:spcBef>
                          <a:spcPts val="0"/>
                        </a:spcBef>
                        <a:spcAft>
                          <a:spcPts val="1000"/>
                        </a:spcAft>
                      </a:pPr>
                      <a:r>
                        <a:rPr lang="fa-IR" sz="2200" dirty="0">
                          <a:solidFill>
                            <a:schemeClr val="tx1"/>
                          </a:solidFill>
                          <a:effectLst/>
                          <a:cs typeface="B Nazanin" panose="00000400000000000000" pitchFamily="2" charset="-78"/>
                        </a:rPr>
                        <a:t>عوامل خطر ساز</a:t>
                      </a:r>
                      <a:endParaRPr lang="en-US" sz="22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4">
                        <a:lumMod val="20000"/>
                        <a:lumOff val="80000"/>
                      </a:schemeClr>
                    </a:solidFill>
                  </a:tcPr>
                </a:tc>
                <a:tc>
                  <a:txBody>
                    <a:bodyPr/>
                    <a:lstStyle/>
                    <a:p>
                      <a:pPr marL="0" marR="0" algn="ctr" rtl="1">
                        <a:lnSpc>
                          <a:spcPct val="105000"/>
                        </a:lnSpc>
                        <a:spcBef>
                          <a:spcPts val="0"/>
                        </a:spcBef>
                        <a:spcAft>
                          <a:spcPts val="1000"/>
                        </a:spcAft>
                      </a:pPr>
                      <a:r>
                        <a:rPr lang="fa-IR" sz="2200" b="1" dirty="0">
                          <a:solidFill>
                            <a:schemeClr val="tx1"/>
                          </a:solidFill>
                          <a:effectLst/>
                          <a:cs typeface="B Nazanin" panose="00000400000000000000" pitchFamily="2" charset="-78"/>
                        </a:rPr>
                        <a:t>عوامل محافظ</a:t>
                      </a:r>
                      <a:endParaRPr lang="en-US" sz="2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4">
                        <a:lumMod val="20000"/>
                        <a:lumOff val="80000"/>
                      </a:schemeClr>
                    </a:solidFill>
                  </a:tcPr>
                </a:tc>
              </a:tr>
              <a:tr h="2049640">
                <a:tc>
                  <a:txBody>
                    <a:bodyPr/>
                    <a:lstStyle/>
                    <a:p>
                      <a:pPr marL="0" marR="0" algn="just" rtl="1">
                        <a:lnSpc>
                          <a:spcPct val="105000"/>
                        </a:lnSpc>
                        <a:spcBef>
                          <a:spcPts val="0"/>
                        </a:spcBef>
                        <a:spcAft>
                          <a:spcPts val="1000"/>
                        </a:spcAft>
                      </a:pPr>
                      <a:endParaRPr lang="fa-IR" sz="2200" b="1" kern="1200" dirty="0" smtClean="0">
                        <a:solidFill>
                          <a:schemeClr val="tx1"/>
                        </a:solidFill>
                        <a:effectLst/>
                        <a:latin typeface="+mn-lt"/>
                        <a:ea typeface="+mn-ea"/>
                        <a:cs typeface="B Nazanin" panose="00000400000000000000" pitchFamily="2" charset="-78"/>
                      </a:endParaRPr>
                    </a:p>
                    <a:p>
                      <a:pPr marL="0" marR="0" algn="just" rtl="1">
                        <a:lnSpc>
                          <a:spcPct val="105000"/>
                        </a:lnSpc>
                        <a:spcBef>
                          <a:spcPts val="0"/>
                        </a:spcBef>
                        <a:spcAft>
                          <a:spcPts val="1000"/>
                        </a:spcAft>
                      </a:pPr>
                      <a:r>
                        <a:rPr lang="fa-IR" sz="2200" b="1" kern="1200" dirty="0" smtClean="0">
                          <a:solidFill>
                            <a:schemeClr val="tx1"/>
                          </a:solidFill>
                          <a:effectLst/>
                          <a:latin typeface="+mn-lt"/>
                          <a:ea typeface="+mn-ea"/>
                          <a:cs typeface="B Nazanin" panose="00000400000000000000" pitchFamily="2" charset="-78"/>
                        </a:rPr>
                        <a:t>مدرسه</a:t>
                      </a:r>
                      <a:endParaRPr lang="en-US" sz="2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5">
                        <a:lumMod val="20000"/>
                        <a:lumOff val="80000"/>
                      </a:schemeClr>
                    </a:solidFill>
                  </a:tcPr>
                </a:tc>
                <a:tc>
                  <a:txBody>
                    <a:bodyPr/>
                    <a:lstStyle/>
                    <a:p>
                      <a:pPr marL="285750" lvl="0" indent="-285750" algn="just" rtl="1">
                        <a:buFont typeface="Arial" panose="020B0604020202020204" pitchFamily="34" charset="0"/>
                        <a:buChar char="•"/>
                      </a:pPr>
                      <a:r>
                        <a:rPr lang="ar-SA" sz="2200" kern="1200" dirty="0" smtClean="0">
                          <a:solidFill>
                            <a:schemeClr val="dk1"/>
                          </a:solidFill>
                          <a:effectLst/>
                          <a:latin typeface="+mn-lt"/>
                          <a:ea typeface="+mn-ea"/>
                          <a:cs typeface="B Nazanin" panose="00000400000000000000" pitchFamily="2" charset="-78"/>
                        </a:rPr>
                        <a:t>شكست تحصيلي</a:t>
                      </a:r>
                      <a:endParaRPr lang="en-US" sz="2200" kern="1200" dirty="0" smtClean="0">
                        <a:solidFill>
                          <a:schemeClr val="dk1"/>
                        </a:solidFill>
                        <a:effectLst/>
                        <a:latin typeface="+mn-lt"/>
                        <a:ea typeface="+mn-ea"/>
                        <a:cs typeface="B Nazanin" panose="00000400000000000000" pitchFamily="2" charset="-78"/>
                      </a:endParaRPr>
                    </a:p>
                    <a:p>
                      <a:pPr marL="285750" lvl="0" indent="-285750" algn="just" rtl="1">
                        <a:buFont typeface="Arial" panose="020B0604020202020204" pitchFamily="34" charset="0"/>
                        <a:buChar char="•"/>
                      </a:pPr>
                      <a:r>
                        <a:rPr lang="ar-SA" sz="2200" kern="1200" dirty="0" smtClean="0">
                          <a:solidFill>
                            <a:schemeClr val="dk1"/>
                          </a:solidFill>
                          <a:effectLst/>
                          <a:latin typeface="+mn-lt"/>
                          <a:ea typeface="+mn-ea"/>
                          <a:cs typeface="B Nazanin" panose="00000400000000000000" pitchFamily="2" charset="-78"/>
                        </a:rPr>
                        <a:t>فضاي منفي، نامنظم و ناايمن در مدرسه</a:t>
                      </a:r>
                      <a:endParaRPr lang="en-US" sz="2200" kern="1200" dirty="0" smtClean="0">
                        <a:solidFill>
                          <a:schemeClr val="dk1"/>
                        </a:solidFill>
                        <a:effectLst/>
                        <a:latin typeface="+mn-lt"/>
                        <a:ea typeface="+mn-ea"/>
                        <a:cs typeface="B Nazanin" panose="00000400000000000000" pitchFamily="2" charset="-78"/>
                      </a:endParaRPr>
                    </a:p>
                    <a:p>
                      <a:pPr marL="285750" lvl="0" indent="-285750" algn="just" rtl="1">
                        <a:buFont typeface="Arial" panose="020B0604020202020204" pitchFamily="34" charset="0"/>
                        <a:buChar char="•"/>
                      </a:pPr>
                      <a:r>
                        <a:rPr lang="ar-SA" sz="2200" kern="1200" dirty="0" smtClean="0">
                          <a:solidFill>
                            <a:schemeClr val="dk1"/>
                          </a:solidFill>
                          <a:effectLst/>
                          <a:latin typeface="+mn-lt"/>
                          <a:ea typeface="+mn-ea"/>
                          <a:cs typeface="B Nazanin" panose="00000400000000000000" pitchFamily="2" charset="-78"/>
                        </a:rPr>
                        <a:t>انتظارات پايين معلمين</a:t>
                      </a:r>
                      <a:endParaRPr lang="en-US" sz="2200" kern="1200" dirty="0" smtClean="0">
                        <a:solidFill>
                          <a:schemeClr val="dk1"/>
                        </a:solidFill>
                        <a:effectLst/>
                        <a:latin typeface="+mn-lt"/>
                        <a:ea typeface="+mn-ea"/>
                        <a:cs typeface="B Nazanin" panose="00000400000000000000" pitchFamily="2" charset="-78"/>
                      </a:endParaRPr>
                    </a:p>
                    <a:p>
                      <a:pPr marL="285750" lvl="0" indent="-285750" algn="just" rtl="1">
                        <a:buFont typeface="Arial" panose="020B0604020202020204" pitchFamily="34" charset="0"/>
                        <a:buChar char="•"/>
                      </a:pPr>
                      <a:r>
                        <a:rPr lang="ar-SA" sz="2200" kern="1200" dirty="0" smtClean="0">
                          <a:solidFill>
                            <a:schemeClr val="dk1"/>
                          </a:solidFill>
                          <a:effectLst/>
                          <a:latin typeface="+mn-lt"/>
                          <a:ea typeface="+mn-ea"/>
                          <a:cs typeface="B Nazanin" panose="00000400000000000000" pitchFamily="2" charset="-78"/>
                        </a:rPr>
                        <a:t>عدم تعهد نسبت به مدرسه</a:t>
                      </a:r>
                      <a:endParaRPr lang="en-US" sz="2200" kern="1200" dirty="0" smtClean="0">
                        <a:solidFill>
                          <a:schemeClr val="dk1"/>
                        </a:solidFill>
                        <a:effectLst/>
                        <a:latin typeface="+mn-lt"/>
                        <a:ea typeface="+mn-ea"/>
                        <a:cs typeface="B Nazanin" panose="00000400000000000000" pitchFamily="2" charset="-78"/>
                      </a:endParaRPr>
                    </a:p>
                    <a:p>
                      <a:pPr marL="285750" indent="-285750" algn="just" rtl="1">
                        <a:buFont typeface="Arial" panose="020B0604020202020204" pitchFamily="34" charset="0"/>
                        <a:buChar char="•"/>
                      </a:pPr>
                      <a:r>
                        <a:rPr lang="ar-SA" sz="2200" kern="1200" dirty="0" smtClean="0">
                          <a:solidFill>
                            <a:schemeClr val="dk1"/>
                          </a:solidFill>
                          <a:effectLst/>
                          <a:latin typeface="+mn-lt"/>
                          <a:ea typeface="+mn-ea"/>
                          <a:cs typeface="B Nazanin" panose="00000400000000000000" pitchFamily="2" charset="-78"/>
                        </a:rPr>
                        <a:t>رفتار منزوي/ پرخاشگرانه در كلاس</a:t>
                      </a:r>
                      <a:endParaRPr lang="en-US" sz="2200" dirty="0">
                        <a:solidFill>
                          <a:srgbClr val="000000"/>
                        </a:solidFill>
                        <a:effectLst/>
                        <a:latin typeface="Calibri" panose="020F0502020204030204" pitchFamily="34" charset="0"/>
                        <a:cs typeface="B Nazanin" panose="00000400000000000000" pitchFamily="2" charset="-78"/>
                      </a:endParaRPr>
                    </a:p>
                  </a:txBody>
                  <a:tcPr marL="56100" marR="56100" marT="0" marB="0">
                    <a:solidFill>
                      <a:schemeClr val="accent5">
                        <a:lumMod val="20000"/>
                        <a:lumOff val="80000"/>
                      </a:schemeClr>
                    </a:solidFill>
                  </a:tcPr>
                </a:tc>
                <a:tc>
                  <a:txBody>
                    <a:bodyPr/>
                    <a:lstStyle/>
                    <a:p>
                      <a:pPr marL="285750" lvl="0" indent="-285750" algn="just" rtl="1">
                        <a:buFont typeface="Arial" panose="020B0604020202020204" pitchFamily="34" charset="0"/>
                        <a:buChar char="•"/>
                      </a:pPr>
                      <a:r>
                        <a:rPr lang="ar-SA" sz="2200" kern="1200" dirty="0" smtClean="0">
                          <a:solidFill>
                            <a:schemeClr val="dk1"/>
                          </a:solidFill>
                          <a:effectLst/>
                          <a:latin typeface="+mn-lt"/>
                          <a:ea typeface="+mn-ea"/>
                          <a:cs typeface="B Nazanin" panose="00000400000000000000" pitchFamily="2" charset="-78"/>
                        </a:rPr>
                        <a:t>محيط مدرسه با محبت و حمايت‌كننده</a:t>
                      </a:r>
                      <a:endParaRPr lang="en-US" sz="2200" kern="1200" dirty="0" smtClean="0">
                        <a:solidFill>
                          <a:schemeClr val="dk1"/>
                        </a:solidFill>
                        <a:effectLst/>
                        <a:latin typeface="+mn-lt"/>
                        <a:ea typeface="+mn-ea"/>
                        <a:cs typeface="B Nazanin" panose="00000400000000000000" pitchFamily="2" charset="-78"/>
                      </a:endParaRPr>
                    </a:p>
                    <a:p>
                      <a:pPr marL="285750" lvl="0" indent="-285750" algn="just" rtl="1">
                        <a:buFont typeface="Arial" panose="020B0604020202020204" pitchFamily="34" charset="0"/>
                        <a:buChar char="•"/>
                      </a:pPr>
                      <a:r>
                        <a:rPr lang="en-US" sz="2200" kern="1200" dirty="0" smtClean="0">
                          <a:solidFill>
                            <a:schemeClr val="dk1"/>
                          </a:solidFill>
                          <a:effectLst/>
                          <a:latin typeface="+mn-lt"/>
                          <a:ea typeface="+mn-ea"/>
                          <a:cs typeface="B Nazanin" panose="00000400000000000000" pitchFamily="2" charset="-78"/>
                        </a:rPr>
                        <a:t> </a:t>
                      </a:r>
                      <a:r>
                        <a:rPr lang="ar-SA" sz="2200" kern="1200" dirty="0" smtClean="0">
                          <a:solidFill>
                            <a:schemeClr val="dk1"/>
                          </a:solidFill>
                          <a:effectLst/>
                          <a:latin typeface="+mn-lt"/>
                          <a:ea typeface="+mn-ea"/>
                          <a:cs typeface="B Nazanin" panose="00000400000000000000" pitchFamily="2" charset="-78"/>
                        </a:rPr>
                        <a:t>استانداردها و قوانين صريح و روشن براي رفتار مطلوب</a:t>
                      </a:r>
                      <a:endParaRPr lang="en-US" sz="2200" kern="1200" dirty="0" smtClean="0">
                        <a:solidFill>
                          <a:schemeClr val="dk1"/>
                        </a:solidFill>
                        <a:effectLst/>
                        <a:latin typeface="+mn-lt"/>
                        <a:ea typeface="+mn-ea"/>
                        <a:cs typeface="B Nazanin" panose="00000400000000000000" pitchFamily="2" charset="-78"/>
                      </a:endParaRPr>
                    </a:p>
                    <a:p>
                      <a:pPr marL="285750" indent="-285750" algn="just" rtl="1">
                        <a:buFont typeface="Arial" panose="020B0604020202020204" pitchFamily="34" charset="0"/>
                        <a:buChar char="•"/>
                      </a:pPr>
                      <a:r>
                        <a:rPr lang="ar-SA" sz="2200" kern="1200" dirty="0" smtClean="0">
                          <a:solidFill>
                            <a:schemeClr val="dk1"/>
                          </a:solidFill>
                          <a:effectLst/>
                          <a:latin typeface="+mn-lt"/>
                          <a:ea typeface="+mn-ea"/>
                          <a:cs typeface="B Nazanin" panose="00000400000000000000" pitchFamily="2" charset="-78"/>
                        </a:rPr>
                        <a:t>مشاركت، درگيري و مسئوليت جوانان در كارها و تصميمات مدرسه</a:t>
                      </a:r>
                      <a:endParaRPr lang="fa-IR" sz="2200" kern="1200" dirty="0" smtClean="0">
                        <a:solidFill>
                          <a:schemeClr val="dk1"/>
                        </a:solidFill>
                        <a:effectLst/>
                        <a:latin typeface="+mn-lt"/>
                        <a:ea typeface="+mn-ea"/>
                        <a:cs typeface="B Nazanin" panose="00000400000000000000" pitchFamily="2" charset="-78"/>
                      </a:endParaRPr>
                    </a:p>
                    <a:p>
                      <a:pPr marL="0" indent="0" algn="just" rtl="1">
                        <a:buFont typeface="Arial" panose="020B0604020202020204" pitchFamily="34" charset="0"/>
                        <a:buNone/>
                      </a:pPr>
                      <a:endParaRPr lang="en-US" sz="2200" dirty="0">
                        <a:solidFill>
                          <a:srgbClr val="000000"/>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5">
                        <a:lumMod val="20000"/>
                        <a:lumOff val="80000"/>
                      </a:schemeClr>
                    </a:solidFill>
                  </a:tcPr>
                </a:tc>
              </a:tr>
              <a:tr h="2391246">
                <a:tc>
                  <a:txBody>
                    <a:bodyPr/>
                    <a:lstStyle/>
                    <a:p>
                      <a:pPr marL="0" marR="0" algn="just" rtl="1">
                        <a:lnSpc>
                          <a:spcPct val="105000"/>
                        </a:lnSpc>
                        <a:spcBef>
                          <a:spcPts val="0"/>
                        </a:spcBef>
                        <a:spcAft>
                          <a:spcPts val="1000"/>
                        </a:spcAft>
                      </a:pPr>
                      <a:endParaRPr lang="fa-IR" sz="2200" dirty="0" smtClean="0">
                        <a:solidFill>
                          <a:schemeClr val="tx1"/>
                        </a:solidFill>
                        <a:effectLst/>
                        <a:cs typeface="B Nazanin" panose="00000400000000000000" pitchFamily="2" charset="-78"/>
                      </a:endParaRPr>
                    </a:p>
                    <a:p>
                      <a:pPr marL="0" marR="0" algn="just" rtl="1">
                        <a:lnSpc>
                          <a:spcPct val="105000"/>
                        </a:lnSpc>
                        <a:spcBef>
                          <a:spcPts val="0"/>
                        </a:spcBef>
                        <a:spcAft>
                          <a:spcPts val="1000"/>
                        </a:spcAft>
                      </a:pPr>
                      <a:endParaRPr lang="fa-IR" sz="2200" dirty="0" smtClean="0">
                        <a:solidFill>
                          <a:schemeClr val="tx1"/>
                        </a:solidFill>
                        <a:effectLst/>
                        <a:cs typeface="B Nazanin" panose="00000400000000000000" pitchFamily="2" charset="-78"/>
                      </a:endParaRPr>
                    </a:p>
                    <a:p>
                      <a:pPr marL="0" marR="0" algn="just" rtl="1">
                        <a:lnSpc>
                          <a:spcPct val="105000"/>
                        </a:lnSpc>
                        <a:spcBef>
                          <a:spcPts val="0"/>
                        </a:spcBef>
                        <a:spcAft>
                          <a:spcPts val="1000"/>
                        </a:spcAft>
                      </a:pPr>
                      <a:r>
                        <a:rPr lang="fa-IR" sz="2200" dirty="0" smtClean="0">
                          <a:solidFill>
                            <a:schemeClr val="tx1"/>
                          </a:solidFill>
                          <a:effectLst/>
                          <a:cs typeface="B Nazanin" panose="00000400000000000000" pitchFamily="2" charset="-78"/>
                        </a:rPr>
                        <a:t>جامعه</a:t>
                      </a:r>
                      <a:endParaRPr lang="en-US" sz="22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3">
                        <a:lumMod val="20000"/>
                        <a:lumOff val="80000"/>
                      </a:schemeClr>
                    </a:solidFill>
                  </a:tcPr>
                </a:tc>
                <a:tc>
                  <a:txBody>
                    <a:bodyPr/>
                    <a:lstStyle/>
                    <a:p>
                      <a:pPr marL="285750" lvl="0" indent="-285750" algn="just" rtl="1">
                        <a:buFont typeface="Arial" panose="020B0604020202020204" pitchFamily="34" charset="0"/>
                        <a:buChar char="•"/>
                      </a:pPr>
                      <a:r>
                        <a:rPr lang="ar-SA" sz="2200" kern="1200" dirty="0" smtClean="0">
                          <a:solidFill>
                            <a:schemeClr val="dk1"/>
                          </a:solidFill>
                          <a:effectLst/>
                          <a:latin typeface="+mn-lt"/>
                          <a:ea typeface="+mn-ea"/>
                          <a:cs typeface="B Nazanin" panose="00000400000000000000" pitchFamily="2" charset="-78"/>
                        </a:rPr>
                        <a:t>هنجارهاي اجتماعي كه سوء مصرف مواد را تقويت مي‌كنند.</a:t>
                      </a:r>
                      <a:endParaRPr lang="en-US" sz="2200" kern="1200" dirty="0" smtClean="0">
                        <a:solidFill>
                          <a:schemeClr val="dk1"/>
                        </a:solidFill>
                        <a:effectLst/>
                        <a:latin typeface="+mn-lt"/>
                        <a:ea typeface="+mn-ea"/>
                        <a:cs typeface="B Nazanin" panose="00000400000000000000" pitchFamily="2" charset="-78"/>
                      </a:endParaRPr>
                    </a:p>
                    <a:p>
                      <a:pPr marL="285750" lvl="0" indent="-285750" algn="just" rtl="1">
                        <a:buFont typeface="Arial" panose="020B0604020202020204" pitchFamily="34" charset="0"/>
                        <a:buChar char="•"/>
                      </a:pPr>
                      <a:r>
                        <a:rPr lang="ar-SA" sz="2200" kern="1200" dirty="0" smtClean="0">
                          <a:solidFill>
                            <a:schemeClr val="dk1"/>
                          </a:solidFill>
                          <a:effectLst/>
                          <a:latin typeface="+mn-lt"/>
                          <a:ea typeface="+mn-ea"/>
                          <a:cs typeface="B Nazanin" panose="00000400000000000000" pitchFamily="2" charset="-78"/>
                        </a:rPr>
                        <a:t>رواج جرم و خلاف در جامعه يا محله</a:t>
                      </a:r>
                      <a:endParaRPr lang="en-US" sz="2200" kern="1200" dirty="0" smtClean="0">
                        <a:solidFill>
                          <a:schemeClr val="dk1"/>
                        </a:solidFill>
                        <a:effectLst/>
                        <a:latin typeface="+mn-lt"/>
                        <a:ea typeface="+mn-ea"/>
                        <a:cs typeface="B Nazanin" panose="00000400000000000000" pitchFamily="2" charset="-78"/>
                      </a:endParaRPr>
                    </a:p>
                    <a:p>
                      <a:pPr marL="285750" lvl="0" indent="-285750" algn="just" rtl="1">
                        <a:buFont typeface="Arial" panose="020B0604020202020204" pitchFamily="34" charset="0"/>
                        <a:buChar char="•"/>
                      </a:pPr>
                      <a:r>
                        <a:rPr lang="ar-SA" sz="2200" kern="1200" dirty="0" smtClean="0">
                          <a:solidFill>
                            <a:schemeClr val="dk1"/>
                          </a:solidFill>
                          <a:effectLst/>
                          <a:latin typeface="+mn-lt"/>
                          <a:ea typeface="+mn-ea"/>
                          <a:cs typeface="B Nazanin" panose="00000400000000000000" pitchFamily="2" charset="-78"/>
                        </a:rPr>
                        <a:t>دسترسي آسان به مواد</a:t>
                      </a:r>
                      <a:endParaRPr lang="en-US" sz="2200" kern="1200" dirty="0" smtClean="0">
                        <a:solidFill>
                          <a:schemeClr val="dk1"/>
                        </a:solidFill>
                        <a:effectLst/>
                        <a:latin typeface="+mn-lt"/>
                        <a:ea typeface="+mn-ea"/>
                        <a:cs typeface="B Nazanin" panose="00000400000000000000" pitchFamily="2" charset="-78"/>
                      </a:endParaRPr>
                    </a:p>
                    <a:p>
                      <a:pPr marL="285750" indent="-285750" algn="just" rtl="1">
                        <a:buFont typeface="Arial" panose="020B0604020202020204" pitchFamily="34" charset="0"/>
                        <a:buChar char="•"/>
                      </a:pPr>
                      <a:r>
                        <a:rPr lang="ar-SA" sz="2200" kern="1200" dirty="0" smtClean="0">
                          <a:solidFill>
                            <a:schemeClr val="dk1"/>
                          </a:solidFill>
                          <a:effectLst/>
                          <a:latin typeface="+mn-lt"/>
                          <a:ea typeface="+mn-ea"/>
                          <a:cs typeface="B Nazanin" panose="00000400000000000000" pitchFamily="2" charset="-78"/>
                        </a:rPr>
                        <a:t>نبود سنت‌هاى فرهنگى و تاريخى مناسب</a:t>
                      </a:r>
                      <a:endParaRPr lang="en-US" sz="2200" dirty="0">
                        <a:solidFill>
                          <a:srgbClr val="000000"/>
                        </a:solidFill>
                        <a:effectLst/>
                        <a:latin typeface="Calibri" panose="020F0502020204030204" pitchFamily="34" charset="0"/>
                        <a:cs typeface="B Nazanin" panose="00000400000000000000" pitchFamily="2" charset="-78"/>
                      </a:endParaRPr>
                    </a:p>
                  </a:txBody>
                  <a:tcPr marL="56100" marR="56100" marT="0" marB="0">
                    <a:solidFill>
                      <a:schemeClr val="accent3">
                        <a:lumMod val="20000"/>
                        <a:lumOff val="80000"/>
                      </a:schemeClr>
                    </a:solidFill>
                  </a:tcPr>
                </a:tc>
                <a:tc>
                  <a:txBody>
                    <a:bodyPr/>
                    <a:lstStyle/>
                    <a:p>
                      <a:pPr marL="285750" lvl="0" indent="-285750" algn="just" rtl="1">
                        <a:buFont typeface="Arial" panose="020B0604020202020204" pitchFamily="34" charset="0"/>
                        <a:buChar char="•"/>
                      </a:pPr>
                      <a:r>
                        <a:rPr lang="fa-IR" sz="2200" kern="1200" dirty="0" smtClean="0">
                          <a:solidFill>
                            <a:schemeClr val="dk1"/>
                          </a:solidFill>
                          <a:effectLst/>
                          <a:latin typeface="+mn-lt"/>
                          <a:ea typeface="+mn-ea"/>
                          <a:cs typeface="B Nazanin" panose="00000400000000000000" pitchFamily="2" charset="-78"/>
                        </a:rPr>
                        <a:t>جامعه مراقب و حمایت‌کننده</a:t>
                      </a:r>
                      <a:endParaRPr lang="en-US" sz="2200" dirty="0" smtClean="0">
                        <a:effectLst/>
                        <a:cs typeface="B Nazanin" panose="00000400000000000000" pitchFamily="2" charset="-78"/>
                      </a:endParaRPr>
                    </a:p>
                    <a:p>
                      <a:pPr marL="285750" lvl="0" indent="-285750" algn="just" rtl="1">
                        <a:buFont typeface="Arial" panose="020B0604020202020204" pitchFamily="34" charset="0"/>
                        <a:buChar char="•"/>
                      </a:pPr>
                      <a:r>
                        <a:rPr lang="fa-IR" sz="2200" kern="1200" dirty="0" smtClean="0">
                          <a:solidFill>
                            <a:schemeClr val="dk1"/>
                          </a:solidFill>
                          <a:effectLst/>
                          <a:latin typeface="+mn-lt"/>
                          <a:ea typeface="+mn-ea"/>
                          <a:cs typeface="B Nazanin" panose="00000400000000000000" pitchFamily="2" charset="-78"/>
                        </a:rPr>
                        <a:t>انتظارات مناسب از نوجوانان</a:t>
                      </a:r>
                      <a:endParaRPr lang="en-US" sz="2200" dirty="0" smtClean="0">
                        <a:effectLst/>
                        <a:cs typeface="B Nazanin" panose="00000400000000000000" pitchFamily="2" charset="-78"/>
                      </a:endParaRPr>
                    </a:p>
                    <a:p>
                      <a:pPr marL="285750" lvl="0" indent="-285750" algn="just" rtl="1">
                        <a:buFont typeface="Arial" panose="020B0604020202020204" pitchFamily="34" charset="0"/>
                        <a:buChar char="•"/>
                      </a:pPr>
                      <a:r>
                        <a:rPr lang="fa-IR" sz="2200" kern="1200" dirty="0" smtClean="0">
                          <a:solidFill>
                            <a:schemeClr val="dk1"/>
                          </a:solidFill>
                          <a:effectLst/>
                          <a:latin typeface="+mn-lt"/>
                          <a:ea typeface="+mn-ea"/>
                          <a:cs typeface="B Nazanin" panose="00000400000000000000" pitchFamily="2" charset="-78"/>
                        </a:rPr>
                        <a:t>فعالیت‌های مذهبی یا معنوی</a:t>
                      </a:r>
                      <a:endParaRPr lang="en-US" sz="2200" dirty="0" smtClean="0">
                        <a:effectLst/>
                        <a:cs typeface="B Nazanin" panose="00000400000000000000" pitchFamily="2" charset="-78"/>
                      </a:endParaRPr>
                    </a:p>
                    <a:p>
                      <a:pPr marL="285750" lvl="0" indent="-285750" algn="just" rtl="1">
                        <a:buFont typeface="Arial" panose="020B0604020202020204" pitchFamily="34" charset="0"/>
                        <a:buChar char="•"/>
                      </a:pPr>
                      <a:r>
                        <a:rPr lang="fa-IR" sz="2200" kern="1200" dirty="0" smtClean="0">
                          <a:solidFill>
                            <a:schemeClr val="dk1"/>
                          </a:solidFill>
                          <a:effectLst/>
                          <a:latin typeface="+mn-lt"/>
                          <a:ea typeface="+mn-ea"/>
                          <a:cs typeface="B Nazanin" panose="00000400000000000000" pitchFamily="2" charset="-78"/>
                        </a:rPr>
                        <a:t>فعالیت‌های حمایت شده اجتماعی</a:t>
                      </a:r>
                      <a:endParaRPr lang="en-US" sz="2200" dirty="0" smtClean="0">
                        <a:effectLst/>
                        <a:cs typeface="B Nazanin" panose="00000400000000000000" pitchFamily="2" charset="-78"/>
                      </a:endParaRPr>
                    </a:p>
                    <a:p>
                      <a:pPr marL="285750" indent="-285750" algn="just" rtl="1">
                        <a:buFont typeface="Arial" panose="020B0604020202020204" pitchFamily="34" charset="0"/>
                        <a:buChar char="•"/>
                      </a:pPr>
                      <a:r>
                        <a:rPr lang="fa-IR" sz="2200" kern="1200" dirty="0" smtClean="0">
                          <a:solidFill>
                            <a:schemeClr val="dk1"/>
                          </a:solidFill>
                          <a:effectLst/>
                          <a:latin typeface="+mn-lt"/>
                          <a:ea typeface="+mn-ea"/>
                          <a:cs typeface="B Nazanin" panose="00000400000000000000" pitchFamily="2" charset="-78"/>
                        </a:rPr>
                        <a:t>سطح سواد بالا درباره رسانه‌های موجود در جامعه(کاهش پیام‌های تبلیغاتی نامطلوب)</a:t>
                      </a:r>
                    </a:p>
                    <a:p>
                      <a:pPr marL="0" indent="0" algn="just" rtl="1">
                        <a:buFont typeface="Arial" panose="020B0604020202020204" pitchFamily="34" charset="0"/>
                        <a:buNone/>
                      </a:pPr>
                      <a:endParaRPr lang="en-US" sz="2200" dirty="0">
                        <a:solidFill>
                          <a:srgbClr val="000000"/>
                        </a:solidFill>
                        <a:effectLst/>
                        <a:latin typeface="Calibri" panose="020F0502020204030204" pitchFamily="34" charset="0"/>
                        <a:cs typeface="B Nazanin" panose="00000400000000000000" pitchFamily="2" charset="-78"/>
                      </a:endParaRPr>
                    </a:p>
                  </a:txBody>
                  <a:tcPr marL="56100" marR="56100" marT="0" marB="0">
                    <a:solidFill>
                      <a:schemeClr val="accent3">
                        <a:lumMod val="20000"/>
                        <a:lumOff val="80000"/>
                      </a:schemeClr>
                    </a:solidFill>
                  </a:tcPr>
                </a:tc>
              </a:tr>
              <a:tr h="2058426">
                <a:tc>
                  <a:txBody>
                    <a:bodyPr/>
                    <a:lstStyle/>
                    <a:p>
                      <a:pPr marL="0" marR="0" algn="just" rtl="1">
                        <a:lnSpc>
                          <a:spcPct val="105000"/>
                        </a:lnSpc>
                        <a:spcBef>
                          <a:spcPts val="0"/>
                        </a:spcBef>
                        <a:spcAft>
                          <a:spcPts val="1000"/>
                        </a:spcAft>
                      </a:pPr>
                      <a:endParaRPr lang="fa-IR" sz="2200" dirty="0" smtClean="0">
                        <a:solidFill>
                          <a:schemeClr val="tx1"/>
                        </a:solidFill>
                        <a:effectLst/>
                        <a:cs typeface="B Nazanin" panose="00000400000000000000" pitchFamily="2" charset="-78"/>
                      </a:endParaRPr>
                    </a:p>
                    <a:p>
                      <a:pPr marL="0" marR="0" algn="just" rtl="1">
                        <a:lnSpc>
                          <a:spcPct val="105000"/>
                        </a:lnSpc>
                        <a:spcBef>
                          <a:spcPts val="0"/>
                        </a:spcBef>
                        <a:spcAft>
                          <a:spcPts val="1000"/>
                        </a:spcAft>
                      </a:pPr>
                      <a:endParaRPr lang="fa-IR" sz="2200" dirty="0" smtClean="0">
                        <a:solidFill>
                          <a:schemeClr val="tx1"/>
                        </a:solidFill>
                        <a:effectLst/>
                        <a:cs typeface="B Nazanin" panose="00000400000000000000" pitchFamily="2" charset="-78"/>
                      </a:endParaRPr>
                    </a:p>
                    <a:p>
                      <a:pPr marL="0" marR="0" algn="just" rtl="1">
                        <a:lnSpc>
                          <a:spcPct val="105000"/>
                        </a:lnSpc>
                        <a:spcBef>
                          <a:spcPts val="0"/>
                        </a:spcBef>
                        <a:spcAft>
                          <a:spcPts val="1000"/>
                        </a:spcAft>
                      </a:pPr>
                      <a:r>
                        <a:rPr lang="fa-IR" sz="2200" dirty="0" smtClean="0">
                          <a:solidFill>
                            <a:schemeClr val="tx1"/>
                          </a:solidFill>
                          <a:effectLst/>
                          <a:cs typeface="B Nazanin" panose="00000400000000000000" pitchFamily="2" charset="-78"/>
                        </a:rPr>
                        <a:t>محله</a:t>
                      </a:r>
                      <a:endParaRPr lang="en-US" sz="22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56100" marR="56100" marT="0" marB="0">
                    <a:solidFill>
                      <a:schemeClr val="accent1">
                        <a:lumMod val="20000"/>
                        <a:lumOff val="80000"/>
                      </a:schemeClr>
                    </a:solidFill>
                  </a:tcPr>
                </a:tc>
                <a:tc>
                  <a:txBody>
                    <a:bodyPr/>
                    <a:lstStyle/>
                    <a:p>
                      <a:pPr marL="285750" lvl="0" indent="-285750" algn="just" rtl="1">
                        <a:buFont typeface="Arial" panose="020B0604020202020204" pitchFamily="34" charset="0"/>
                        <a:buChar char="•"/>
                      </a:pPr>
                      <a:r>
                        <a:rPr lang="fa-IR" sz="2200" kern="1200" dirty="0" smtClean="0">
                          <a:solidFill>
                            <a:schemeClr val="dk1"/>
                          </a:solidFill>
                          <a:effectLst/>
                          <a:latin typeface="+mn-lt"/>
                          <a:ea typeface="+mn-ea"/>
                          <a:cs typeface="B Nazanin" panose="00000400000000000000" pitchFamily="2" charset="-78"/>
                        </a:rPr>
                        <a:t>فراوانی و سهولت دسترسی به مواد</a:t>
                      </a:r>
                      <a:endParaRPr lang="en-US" sz="2200" dirty="0" smtClean="0">
                        <a:effectLst/>
                        <a:cs typeface="B Nazanin" panose="00000400000000000000" pitchFamily="2" charset="-78"/>
                      </a:endParaRPr>
                    </a:p>
                    <a:p>
                      <a:pPr marL="285750" lvl="0" indent="-285750" algn="just" rtl="1">
                        <a:buFont typeface="Arial" panose="020B0604020202020204" pitchFamily="34" charset="0"/>
                        <a:buChar char="•"/>
                      </a:pPr>
                      <a:r>
                        <a:rPr lang="fa-IR" sz="2200" kern="1200" dirty="0" smtClean="0">
                          <a:solidFill>
                            <a:schemeClr val="dk1"/>
                          </a:solidFill>
                          <a:effectLst/>
                          <a:latin typeface="+mn-lt"/>
                          <a:ea typeface="+mn-ea"/>
                          <a:cs typeface="B Nazanin" panose="00000400000000000000" pitchFamily="2" charset="-78"/>
                        </a:rPr>
                        <a:t>وجود نوجوانان مصرف کننده مواد</a:t>
                      </a:r>
                      <a:endParaRPr lang="en-US" sz="2200" dirty="0" smtClean="0">
                        <a:effectLst/>
                        <a:cs typeface="B Nazanin" panose="00000400000000000000" pitchFamily="2" charset="-78"/>
                      </a:endParaRPr>
                    </a:p>
                    <a:p>
                      <a:pPr marL="285750" indent="-285750" algn="just" rtl="1">
                        <a:buFont typeface="Arial" panose="020B0604020202020204" pitchFamily="34" charset="0"/>
                        <a:buChar char="•"/>
                      </a:pPr>
                      <a:r>
                        <a:rPr lang="fa-IR" sz="2200" kern="1200" dirty="0" smtClean="0">
                          <a:solidFill>
                            <a:schemeClr val="dk1"/>
                          </a:solidFill>
                          <a:effectLst/>
                          <a:latin typeface="+mn-lt"/>
                          <a:ea typeface="+mn-ea"/>
                          <a:cs typeface="B Nazanin" panose="00000400000000000000" pitchFamily="2" charset="-78"/>
                        </a:rPr>
                        <a:t>تراکم جمعیت</a:t>
                      </a:r>
                      <a:endParaRPr lang="en-US" sz="2200" dirty="0">
                        <a:solidFill>
                          <a:srgbClr val="000000"/>
                        </a:solidFill>
                        <a:effectLst/>
                        <a:latin typeface="Calibri" panose="020F0502020204030204" pitchFamily="34" charset="0"/>
                        <a:cs typeface="B Nazanin" panose="00000400000000000000" pitchFamily="2" charset="-78"/>
                      </a:endParaRPr>
                    </a:p>
                  </a:txBody>
                  <a:tcPr marL="56100" marR="56100" marT="0" marB="0">
                    <a:solidFill>
                      <a:schemeClr val="accent1">
                        <a:lumMod val="20000"/>
                        <a:lumOff val="80000"/>
                      </a:schemeClr>
                    </a:solidFill>
                  </a:tcPr>
                </a:tc>
                <a:tc>
                  <a:txBody>
                    <a:bodyPr/>
                    <a:lstStyle/>
                    <a:p>
                      <a:pPr marL="285750" lvl="0" indent="-285750" algn="just" rtl="1">
                        <a:buFont typeface="Arial" panose="020B0604020202020204" pitchFamily="34" charset="0"/>
                        <a:buChar char="•"/>
                      </a:pPr>
                      <a:r>
                        <a:rPr lang="fa-IR" sz="2200" kern="1200" dirty="0" smtClean="0">
                          <a:solidFill>
                            <a:schemeClr val="dk1"/>
                          </a:solidFill>
                          <a:effectLst/>
                          <a:latin typeface="+mn-lt"/>
                          <a:ea typeface="+mn-ea"/>
                          <a:cs typeface="B Nazanin" panose="00000400000000000000" pitchFamily="2" charset="-78"/>
                        </a:rPr>
                        <a:t>شبکه ارتباطی شکل گرفته</a:t>
                      </a:r>
                      <a:endParaRPr lang="en-US" sz="2200" dirty="0" smtClean="0">
                        <a:effectLst/>
                        <a:cs typeface="B Nazanin" panose="00000400000000000000" pitchFamily="2" charset="-78"/>
                      </a:endParaRPr>
                    </a:p>
                    <a:p>
                      <a:pPr marL="285750" lvl="0" indent="-285750" algn="just" rtl="1">
                        <a:buFont typeface="Arial" panose="020B0604020202020204" pitchFamily="34" charset="0"/>
                        <a:buChar char="•"/>
                      </a:pPr>
                      <a:r>
                        <a:rPr lang="fa-IR" sz="2200" kern="1200" dirty="0" smtClean="0">
                          <a:solidFill>
                            <a:schemeClr val="dk1"/>
                          </a:solidFill>
                          <a:effectLst/>
                          <a:latin typeface="+mn-lt"/>
                          <a:ea typeface="+mn-ea"/>
                          <a:cs typeface="B Nazanin" panose="00000400000000000000" pitchFamily="2" charset="-78"/>
                        </a:rPr>
                        <a:t>فعالیت‌های اجتماعی سامان یافته در محله</a:t>
                      </a:r>
                      <a:endParaRPr lang="en-US" sz="2200" dirty="0" smtClean="0">
                        <a:effectLst/>
                        <a:cs typeface="B Nazanin" panose="00000400000000000000" pitchFamily="2" charset="-78"/>
                      </a:endParaRPr>
                    </a:p>
                    <a:p>
                      <a:pPr marL="285750" lvl="0" indent="-285750" algn="just" rtl="1">
                        <a:buFont typeface="Arial" panose="020B0604020202020204" pitchFamily="34" charset="0"/>
                        <a:buChar char="•"/>
                      </a:pPr>
                      <a:r>
                        <a:rPr lang="fa-IR" sz="2200" kern="1200" dirty="0" smtClean="0">
                          <a:solidFill>
                            <a:schemeClr val="dk1"/>
                          </a:solidFill>
                          <a:effectLst/>
                          <a:latin typeface="+mn-lt"/>
                          <a:ea typeface="+mn-ea"/>
                          <a:cs typeface="B Nazanin" panose="00000400000000000000" pitchFamily="2" charset="-78"/>
                        </a:rPr>
                        <a:t>امکانات مناسب ورزشی و تفریحی</a:t>
                      </a:r>
                      <a:endParaRPr lang="en-US" sz="2200" dirty="0">
                        <a:effectLst/>
                        <a:cs typeface="B Nazanin" panose="00000400000000000000" pitchFamily="2" charset="-78"/>
                      </a:endParaRPr>
                    </a:p>
                  </a:txBody>
                  <a:tcPr marL="56100" marR="5610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xmlns="" val="28663531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498</TotalTime>
  <Words>1405</Words>
  <Application>Microsoft Office PowerPoint</Application>
  <PresentationFormat>On-screen Show (4:3)</PresentationFormat>
  <Paragraphs>139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Breeze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DSC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گفتار هشتم</dc:title>
  <dc:creator>Saeed Momtazi</dc:creator>
  <cp:lastModifiedBy>Dr_momtazi</cp:lastModifiedBy>
  <cp:revision>30</cp:revision>
  <dcterms:created xsi:type="dcterms:W3CDTF">2016-01-17T21:34:38Z</dcterms:created>
  <dcterms:modified xsi:type="dcterms:W3CDTF">2016-03-06T10:25:14Z</dcterms:modified>
</cp:coreProperties>
</file>